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203" r:id="rId45"/>
    <p:sldId id="3204" r:id="rId46"/>
    <p:sldId id="3487"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varScale="1">
        <p:scale>
          <a:sx n="93" d="100"/>
          <a:sy n="93" d="100"/>
        </p:scale>
        <p:origin x="3096" y="512"/>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676400"/>
                <a:ext cx="8686800" cy="49530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400050" lvl="1"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p>
              <a:p>
                <a:pPr marL="400050" lvl="1" indent="0">
                  <a:lnSpc>
                    <a:spcPct val="80000"/>
                  </a:lnSpc>
                  <a:spcBef>
                    <a:spcPts val="400"/>
                  </a:spcBef>
                  <a:spcAft>
                    <a:spcPts val="200"/>
                  </a:spcAft>
                  <a:buNone/>
                </a:pPr>
                <a14:m>
                  <m:oMathPara xmlns:m="http://schemas.openxmlformats.org/officeDocument/2006/math">
                    <m:oMathParaPr>
                      <m:jc m:val="left"/>
                    </m:oMathParaPr>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m:oMathPara>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676400"/>
                <a:ext cx="8686800" cy="4953000"/>
              </a:xfrm>
              <a:blipFill>
                <a:blip r:embed="rId2"/>
                <a:stretch>
                  <a:fillRect l="-876" t="-512" b="-8696"/>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4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4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400" dirty="0" err="1">
                    <a:latin typeface="Calibri" panose="020F0502020204030204" pitchFamily="34" charset="0"/>
                    <a:cs typeface="Calibri" panose="020F0502020204030204" pitchFamily="34" charset="0"/>
                  </a:rPr>
                  <a:t>Erdos</a:t>
                </a:r>
                <a:r>
                  <a:rPr lang="en-US" sz="2400" dirty="0">
                    <a:latin typeface="Calibri" panose="020F0502020204030204" pitchFamily="34" charset="0"/>
                    <a:cs typeface="Calibri" panose="020F0502020204030204" pitchFamily="34" charset="0"/>
                  </a:rPr>
                  <a:t> and </a:t>
                </a:r>
                <a:r>
                  <a:rPr lang="en-US" sz="24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b="-627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Addition/Subtraction: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max(s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Multiplication/Squaring: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Division: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Extended GCD: O(s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x O(s</a:t>
            </a:r>
            <a:r>
              <a:rPr lang="en-US" sz="2400" baseline="-25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Modular Exponentiation (a</a:t>
            </a:r>
            <a:r>
              <a:rPr lang="en-US" sz="2400" baseline="30000" dirty="0">
                <a:solidFill>
                  <a:schemeClr val="tx2"/>
                </a:solidFill>
                <a:latin typeface="Calibri" panose="020F0502020204030204" pitchFamily="34" charset="0"/>
                <a:cs typeface="Calibri" panose="020F0502020204030204" pitchFamily="34" charset="0"/>
              </a:rPr>
              <a:t>e</a:t>
            </a:r>
            <a:r>
              <a:rPr lang="en-US" sz="2400" dirty="0">
                <a:solidFill>
                  <a:schemeClr val="tx2"/>
                </a:solidFill>
                <a:latin typeface="Calibri" panose="020F0502020204030204" pitchFamily="34" charset="0"/>
                <a:cs typeface="Calibri" panose="020F0502020204030204" pitchFamily="34" charset="0"/>
              </a:rPr>
              <a:t> (mod n)): O((size e)(size n)</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Solve simultaneous linear congruence's (using CRT): O(m</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ac</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bd</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r>
                  <a:rPr lang="en-US" sz="2400" dirty="0" err="1">
                    <a:solidFill>
                      <a:schemeClr val="tx2"/>
                    </a:solidFill>
                    <a:latin typeface="Calibri" panose="020F0502020204030204" pitchFamily="34" charset="0"/>
                    <a:cs typeface="Calibri" panose="020F0502020204030204" pitchFamily="34" charset="0"/>
                  </a:rPr>
                  <a:t>n</a:t>
                </a:r>
                <a:r>
                  <a:rPr lang="en-US" sz="2400" baseline="30000" dirty="0" err="1">
                    <a:solidFill>
                      <a:schemeClr val="tx2"/>
                    </a:solidFill>
                    <a:latin typeface="Calibri" panose="020F0502020204030204" pitchFamily="34" charset="0"/>
                    <a:cs typeface="Calibri" panose="020F0502020204030204" pitchFamily="34" charset="0"/>
                  </a:rPr>
                  <a:t>lg</a:t>
                </a:r>
                <a:r>
                  <a:rPr lang="en-US" sz="2400" baseline="30000" dirty="0">
                    <a:solidFill>
                      <a:schemeClr val="tx2"/>
                    </a:solidFill>
                    <a:latin typeface="Calibri" panose="020F0502020204030204" pitchFamily="34" charset="0"/>
                    <a:cs typeface="Calibri" panose="020F0502020204030204" pitchFamily="34" charset="0"/>
                  </a:rPr>
                  <a:t>(3)</a:t>
                </a:r>
                <a:r>
                  <a:rPr lang="en-US" sz="2400" dirty="0">
                    <a:solidFill>
                      <a:schemeClr val="tx2"/>
                    </a:solidFill>
                    <a:latin typeface="Calibri" panose="020F0502020204030204" pitchFamily="34" charset="0"/>
                    <a:cs typeface="Calibri" panose="020F0502020204030204" pitchFamily="34" charset="0"/>
                  </a:rPr>
                  <a:t>, lg(3) is about 1.58</a:t>
                </a:r>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b=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ab=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 </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+ 2</a:t>
            </a:r>
            <a:r>
              <a:rPr lang="en-US" sz="2400" baseline="30000"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)+b</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 </a:t>
            </a: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2</a:t>
            </a:r>
            <a:r>
              <a:rPr lang="en-US" sz="2400" baseline="30000" dirty="0">
                <a:solidFill>
                  <a:schemeClr val="tx2"/>
                </a:solidFill>
                <a:latin typeface="Calibri" panose="020F0502020204030204" pitchFamily="34" charset="0"/>
                <a:cs typeface="Calibri" panose="020F0502020204030204" pitchFamily="34" charset="0"/>
              </a:rPr>
              <a:t>2n</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+2</a:t>
            </a:r>
            <a:r>
              <a:rPr lang="en-US" sz="2400" baseline="30000" dirty="0">
                <a:solidFill>
                  <a:schemeClr val="tx2"/>
                </a:solidFill>
                <a:latin typeface="Calibri" panose="020F0502020204030204" pitchFamily="34" charset="0"/>
                <a:cs typeface="Calibri" panose="020F0502020204030204" pitchFamily="34" charset="0"/>
              </a:rPr>
              <a:t>n+1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dirty="0">
                <a:solidFill>
                  <a:schemeClr val="tx2"/>
                </a:solidFill>
                <a:latin typeface="Calibri" panose="020F0502020204030204" pitchFamily="34" charset="0"/>
                <a:cs typeface="Calibri" panose="020F0502020204030204" pitchFamily="34" charset="0"/>
              </a:rPr>
              <a:t>+a</a:t>
            </a:r>
            <a:r>
              <a:rPr lang="en-US" sz="2400" baseline="-25000" dirty="0">
                <a:solidFill>
                  <a:schemeClr val="tx2"/>
                </a:solidFill>
                <a:latin typeface="Calibri" panose="020F0502020204030204" pitchFamily="34" charset="0"/>
                <a:cs typeface="Calibri" panose="020F0502020204030204" pitchFamily="34" charset="0"/>
              </a:rPr>
              <a:t>0</a:t>
            </a:r>
            <a:r>
              <a:rPr lang="en-US" sz="2400" baseline="30000" dirty="0">
                <a:solidFill>
                  <a:schemeClr val="tx2"/>
                </a:solidFill>
                <a:latin typeface="Calibri" panose="020F0502020204030204" pitchFamily="34" charset="0"/>
                <a:cs typeface="Calibri" panose="020F0502020204030204" pitchFamily="34" charset="0"/>
              </a:rPr>
              <a:t>2</a:t>
            </a: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 is t words long, a</a:t>
            </a:r>
            <a:r>
              <a:rPr lang="en-US" sz="2400" baseline="30000" dirty="0">
                <a:solidFill>
                  <a:schemeClr val="tx2"/>
                </a:solidFill>
                <a:latin typeface="Calibri" panose="020F0502020204030204" pitchFamily="34" charset="0"/>
                <a:cs typeface="Calibri" panose="020F0502020204030204" pitchFamily="34" charset="0"/>
              </a:rPr>
              <a:t>2</a:t>
            </a:r>
            <a:r>
              <a:rPr lang="en-US" sz="2400" dirty="0">
                <a:solidFill>
                  <a:schemeClr val="tx2"/>
                </a:solidFill>
                <a:latin typeface="Calibri" panose="020F0502020204030204" pitchFamily="34" charset="0"/>
                <a:cs typeface="Calibri" panose="020F0502020204030204" pitchFamily="34" charset="0"/>
              </a:rPr>
              <a:t> takes (t+1)t/2 single precision multiplies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81000" y="22860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𝑞𝑛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r>
                      <a:rPr lang="en-US" sz="2000" i="1" dirty="0">
                        <a:solidFill>
                          <a:schemeClr val="tx2"/>
                        </a:solidFill>
                        <a:latin typeface="Cambria Math" panose="02040503050406030204" pitchFamily="18" charset="0"/>
                        <a:cs typeface="Calibri" panose="020F0502020204030204" pitchFamily="34" charset="0"/>
                      </a:rPr>
                      <m:t>𝑟𝑛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s</a:t>
                </a:r>
                <a:r>
                  <a:rPr lang="en-US" sz="2000" dirty="0">
                    <a:solidFill>
                      <a:schemeClr val="tx2"/>
                    </a:solidFill>
                    <a:latin typeface="Calibri" panose="020F0502020204030204" pitchFamily="34" charset="0"/>
                    <a:cs typeface="Calibri" panose="020F0502020204030204" pitchFamily="34" charset="0"/>
                  </a:rPr>
                  <a:t>  [b/2], the estimate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a:t>
                </a:r>
                <a:r>
                  <a:rPr lang="en-US" sz="2000" dirty="0" err="1">
                    <a:solidFill>
                      <a:schemeClr val="tx2"/>
                    </a:solidFill>
                    <a:latin typeface="Calibri" panose="020F0502020204030204" pitchFamily="34" charset="0"/>
                    <a:cs typeface="Calibri" panose="020F0502020204030204" pitchFamily="34" charset="0"/>
                  </a:rPr>
                  <a:t>y</a:t>
                </a:r>
                <a:r>
                  <a:rPr lang="en-US" sz="2000" baseline="-25000" dirty="0" err="1">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q</a:t>
                </a:r>
                <a:r>
                  <a:rPr lang="en-US" sz="2000" baseline="-25000" dirty="0">
                    <a:solidFill>
                      <a:schemeClr val="tx2"/>
                    </a:solidFill>
                    <a:latin typeface="Calibri" panose="020F0502020204030204" pitchFamily="34" charset="0"/>
                    <a:cs typeface="Calibri" panose="020F0502020204030204" pitchFamily="34" charset="0"/>
                  </a:rPr>
                  <a:t>i-t-1</a:t>
                </a:r>
                <a:r>
                  <a:rPr lang="en-US" sz="2000" dirty="0">
                    <a:solidFill>
                      <a:schemeClr val="tx2"/>
                    </a:solidFill>
                    <a:latin typeface="Calibri" panose="020F0502020204030204" pitchFamily="34" charset="0"/>
                    <a:cs typeface="Calibri" panose="020F0502020204030204" pitchFamily="34" charset="0"/>
                  </a:rPr>
                  <a:t>= (x</a:t>
                </a:r>
                <a:r>
                  <a:rPr lang="en-US" sz="2000" baseline="-25000" dirty="0">
                    <a:solidFill>
                      <a:schemeClr val="tx2"/>
                    </a:solidFill>
                    <a:latin typeface="Calibri" panose="020F0502020204030204" pitchFamily="34" charset="0"/>
                    <a:cs typeface="Calibri" panose="020F0502020204030204" pitchFamily="34" charset="0"/>
                  </a:rPr>
                  <a:t>i</a:t>
                </a:r>
                <a:r>
                  <a:rPr lang="en-US" sz="2000" dirty="0">
                    <a:solidFill>
                      <a:schemeClr val="tx2"/>
                    </a:solidFill>
                    <a:latin typeface="Calibri" panose="020F0502020204030204" pitchFamily="34" charset="0"/>
                    <a:cs typeface="Calibri" panose="020F0502020204030204" pitchFamily="34" charset="0"/>
                  </a:rPr>
                  <a:t>b</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+x</a:t>
                </a:r>
                <a:r>
                  <a:rPr lang="en-US" sz="2000" baseline="-25000" dirty="0">
                    <a:solidFill>
                      <a:schemeClr val="tx2"/>
                    </a:solidFill>
                    <a:latin typeface="Calibri" panose="020F0502020204030204" pitchFamily="34" charset="0"/>
                    <a:cs typeface="Calibri" panose="020F0502020204030204" pitchFamily="34" charset="0"/>
                  </a:rPr>
                  <a:t>i-1</a:t>
                </a:r>
                <a:r>
                  <a:rPr lang="en-US" sz="2000" dirty="0">
                    <a:solidFill>
                      <a:schemeClr val="tx2"/>
                    </a:solidFill>
                    <a:latin typeface="Calibri" panose="020F0502020204030204" pitchFamily="34" charset="0"/>
                    <a:cs typeface="Calibri" panose="020F0502020204030204" pitchFamily="34" charset="0"/>
                  </a:rPr>
                  <a:t>b+x</a:t>
                </a:r>
                <a:r>
                  <a:rPr lang="en-US" sz="2000" baseline="-25000" dirty="0">
                    <a:solidFill>
                      <a:schemeClr val="tx2"/>
                    </a:solidFill>
                    <a:latin typeface="Calibri" panose="020F0502020204030204" pitchFamily="34" charset="0"/>
                    <a:cs typeface="Calibri" panose="020F0502020204030204" pitchFamily="34" charset="0"/>
                  </a:rPr>
                  <a:t>i-2</a:t>
                </a:r>
                <a:r>
                  <a:rPr lang="en-US" sz="2000" dirty="0">
                    <a:solidFill>
                      <a:schemeClr val="tx2"/>
                    </a:solidFill>
                    <a:latin typeface="Calibri" panose="020F0502020204030204" pitchFamily="34" charset="0"/>
                    <a:cs typeface="Calibri" panose="020F0502020204030204" pitchFamily="34" charset="0"/>
                  </a:rPr>
                  <a:t>)/(y</a:t>
                </a:r>
                <a:r>
                  <a:rPr lang="en-US" sz="2000" baseline="-25000" dirty="0">
                    <a:solidFill>
                      <a:schemeClr val="tx2"/>
                    </a:solidFill>
                    <a:latin typeface="Calibri" panose="020F0502020204030204" pitchFamily="34" charset="0"/>
                    <a:cs typeface="Calibri" panose="020F0502020204030204" pitchFamily="34" charset="0"/>
                  </a:rPr>
                  <a:t>t</a:t>
                </a:r>
                <a:r>
                  <a:rPr lang="en-US" sz="2000" dirty="0">
                    <a:solidFill>
                      <a:schemeClr val="tx2"/>
                    </a:solidFill>
                    <a:latin typeface="Calibri" panose="020F0502020204030204" pitchFamily="34" charset="0"/>
                    <a:cs typeface="Calibri" panose="020F0502020204030204" pitchFamily="34" charset="0"/>
                  </a:rPr>
                  <a:t>b+y</a:t>
                </a:r>
                <a:r>
                  <a:rPr lang="en-US" sz="2000" baseline="-25000" dirty="0">
                    <a:solidFill>
                      <a:schemeClr val="tx2"/>
                    </a:solidFill>
                    <a:latin typeface="Calibri" panose="020F0502020204030204" pitchFamily="34" charset="0"/>
                    <a:cs typeface="Calibri" panose="020F0502020204030204" pitchFamily="34" charset="0"/>
                  </a:rPr>
                  <a:t>t-1</a:t>
                </a:r>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81000" y="2286000"/>
                <a:ext cx="8458200" cy="3581400"/>
              </a:xfrm>
              <a:blipFill>
                <a:blip r:embed="rId2"/>
                <a:stretch>
                  <a:fillRect l="-901"/>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1524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066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609600" indent="-609600">
              <a:buFontTx/>
              <a:buNone/>
            </a:pPr>
            <a:endParaRPr lang="en-US" sz="1800" dirty="0">
              <a:solidFill>
                <a:schemeClr val="tx2"/>
              </a:solidFill>
            </a:endParaRP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baseline="-25000" dirty="0">
              <a:solidFill>
                <a:schemeClr val="tx2"/>
              </a:solidFill>
            </a:endParaRPr>
          </a:p>
          <a:p>
            <a:pPr marL="609600" indent="-609600">
              <a:buFontTx/>
              <a:buNone/>
            </a:pP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xmlns:a14="http://schemas.microsoft.com/office/drawing/2010/main">
        <mc:Choice Requires="a14">
          <p:sp>
            <p:nvSpPr>
              <p:cNvPr id="47109" name="Rectangle 3"/>
              <p:cNvSpPr>
                <a:spLocks noGrp="1" noChangeArrowheads="1"/>
              </p:cNvSpPr>
              <p:nvPr>
                <p:ph type="body" idx="1"/>
              </p:nvPr>
            </p:nvSpPr>
            <p:spPr>
              <a:xfrm>
                <a:off x="457200" y="1676400"/>
                <a:ext cx="8153400" cy="4191000"/>
              </a:xfrm>
            </p:spPr>
            <p:txBody>
              <a:bodyPr/>
              <a:lstStyle/>
              <a:p>
                <a:r>
                  <a:rPr lang="en-US" sz="24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400" dirty="0">
                    <a:solidFill>
                      <a:schemeClr val="tx2"/>
                    </a:solidFill>
                    <a:latin typeface="Calibri" panose="020F0502020204030204" pitchFamily="34" charset="0"/>
                    <a:cs typeface="Calibri" panose="020F0502020204030204" pitchFamily="34" charset="0"/>
                  </a:rPr>
                  <a:t>Let A, B, and M be </a:t>
                </a:r>
                <a:r>
                  <a:rPr lang="en-US" sz="2400" i="1" dirty="0">
                    <a:solidFill>
                      <a:schemeClr val="tx2"/>
                    </a:solidFill>
                    <a:latin typeface="Calibri" panose="020F0502020204030204" pitchFamily="34" charset="0"/>
                    <a:cs typeface="Calibri" panose="020F0502020204030204" pitchFamily="34" charset="0"/>
                  </a:rPr>
                  <a:t>n</a:t>
                </a:r>
                <a:r>
                  <a:rPr lang="en-US" sz="2400" dirty="0">
                    <a:solidFill>
                      <a:schemeClr val="tx2"/>
                    </a:solidFill>
                    <a:latin typeface="Calibri" panose="020F0502020204030204" pitchFamily="34" charset="0"/>
                    <a:cs typeface="Calibri" panose="020F0502020204030204" pitchFamily="34" charset="0"/>
                  </a:rPr>
                  <a:t>-block integers represented in base </a:t>
                </a:r>
                <a:r>
                  <a:rPr lang="en-US" sz="2400" i="1" dirty="0">
                    <a:solidFill>
                      <a:schemeClr val="tx2"/>
                    </a:solidFill>
                    <a:latin typeface="Calibri" panose="020F0502020204030204" pitchFamily="34" charset="0"/>
                    <a:cs typeface="Calibri" panose="020F0502020204030204" pitchFamily="34" charset="0"/>
                  </a:rPr>
                  <a:t>x</a:t>
                </a:r>
                <a:r>
                  <a:rPr lang="en-US" sz="24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400" i="1"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𝑥𝑛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4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The </a:t>
                </a:r>
                <a:r>
                  <a:rPr lang="en-US" sz="24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400" dirty="0">
                    <a:solidFill>
                      <a:schemeClr val="tx2"/>
                    </a:solidFill>
                    <a:latin typeface="Calibri" panose="020F0502020204030204" pitchFamily="34" charset="0"/>
                    <a:cs typeface="Calibri" panose="020F0502020204030204" pitchFamily="34" charset="0"/>
                    <a:sym typeface="Symbol" pitchFamily="18" charset="2"/>
                  </a:rPr>
                  <a:t>of A and B modulo M is the integer ABR</a:t>
                </a:r>
                <a:r>
                  <a:rPr lang="en-US" sz="2400" baseline="30000" dirty="0">
                    <a:solidFill>
                      <a:schemeClr val="tx2"/>
                    </a:solidFill>
                    <a:latin typeface="Calibri" panose="020F0502020204030204" pitchFamily="34" charset="0"/>
                    <a:cs typeface="Calibri" panose="020F0502020204030204" pitchFamily="34" charset="0"/>
                  </a:rPr>
                  <a:t>–</a:t>
                </a:r>
                <a:r>
                  <a:rPr lang="en-US" sz="2400" baseline="30000" dirty="0">
                    <a:solidFill>
                      <a:schemeClr val="tx2"/>
                    </a:solidFill>
                    <a:latin typeface="Calibri" panose="020F0502020204030204" pitchFamily="34" charset="0"/>
                    <a:cs typeface="Calibri" panose="020F0502020204030204" pitchFamily="34" charset="0"/>
                    <a:sym typeface="Symbol" pitchFamily="18" charset="2"/>
                  </a:rPr>
                  <a:t>1 </a:t>
                </a:r>
                <a:r>
                  <a:rPr lang="en-US" sz="2400" dirty="0">
                    <a:solidFill>
                      <a:schemeClr val="tx2"/>
                    </a:solidFill>
                    <a:latin typeface="Calibri" panose="020F0502020204030204" pitchFamily="34" charset="0"/>
                    <a:cs typeface="Calibri" panose="020F0502020204030204" pitchFamily="34" charset="0"/>
                    <a:sym typeface="Symbol" pitchFamily="18" charset="2"/>
                  </a:rPr>
                  <a:t>mod M.</a:t>
                </a:r>
              </a:p>
              <a:p>
                <a:r>
                  <a:rPr lang="en-US" sz="24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𝑀</m:t>
                        </m:r>
                      </m:e>
                      <m: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𝑆</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𝑆𝑀</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𝐴𝐵</m:t>
                    </m:r>
                    <m:sSup>
                      <m:sSupPr>
                        <m:ctrlP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4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4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𝑀</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p>
              <a:p>
                <a:r>
                  <a:rPr lang="en-US" sz="24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xmlns="">
          <p:sp>
            <p:nvSpPr>
              <p:cNvPr id="47109" name="Rectangle 3"/>
              <p:cNvSpPr>
                <a:spLocks noGrp="1" noRot="1" noChangeAspect="1" noMove="1" noResize="1" noEditPoints="1" noAdjustHandles="1" noChangeArrowheads="1" noChangeShapeType="1" noTextEdit="1"/>
              </p:cNvSpPr>
              <p:nvPr>
                <p:ph type="body" idx="1"/>
              </p:nvPr>
            </p:nvSpPr>
            <p:spPr>
              <a:xfrm>
                <a:off x="457200" y="1676400"/>
                <a:ext cx="8153400" cy="4191000"/>
              </a:xfrm>
              <a:blipFill>
                <a:blip r:embed="rId2"/>
                <a:stretch>
                  <a:fillRect l="-1244" t="-1511" r="-1089" b="-11782"/>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xmlns:a14="http://schemas.microsoft.com/office/drawing/2010/main">
        <mc:Choice Requires="a14">
          <p:sp>
            <p:nvSpPr>
              <p:cNvPr id="48133" name="Rectangle 3"/>
              <p:cNvSpPr>
                <a:spLocks noGrp="1" noChangeArrowheads="1"/>
              </p:cNvSpPr>
              <p:nvPr>
                <p:ph type="body" idx="1"/>
              </p:nvPr>
            </p:nvSpPr>
            <p:spPr>
              <a:xfrm>
                <a:off x="381000" y="1600200"/>
                <a:ext cx="8458200" cy="4724400"/>
              </a:xfrm>
            </p:spPr>
            <p:txBody>
              <a:bodyPr/>
              <a:lstStyle/>
              <a:p>
                <a:pPr>
                  <a:lnSpc>
                    <a:spcPct val="90000"/>
                  </a:lnSpc>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4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err="1">
                        <a:solidFill>
                          <a:schemeClr val="tx2"/>
                        </a:solidFill>
                        <a:latin typeface="Cambria Math" panose="02040503050406030204" pitchFamily="18" charset="0"/>
                        <a:cs typeface="Calibri" panose="020F0502020204030204" pitchFamily="34" charset="0"/>
                        <a:sym typeface="Symbol" pitchFamily="18" charset="2"/>
                      </a:rPr>
                      <m:t>𝑎𝑟</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400" i="1" dirty="0">
                        <a:solidFill>
                          <a:schemeClr val="tx2"/>
                        </a:solidFill>
                        <a:latin typeface="Cambria Math" panose="02040503050406030204" pitchFamily="18" charset="0"/>
                        <a:cs typeface="Calibri" panose="020F0502020204030204" pitchFamily="34" charset="0"/>
                        <a:sym typeface="Symbol" pitchFamily="18" charset="2"/>
                      </a:rPr>
                      <m:t> </m:t>
                    </m:r>
                    <m:r>
                      <a:rPr lang="en-US" sz="2400" i="1" dirty="0">
                        <a:solidFill>
                          <a:schemeClr val="tx2"/>
                        </a:solidFill>
                        <a:latin typeface="Cambria Math" panose="02040503050406030204" pitchFamily="18" charset="0"/>
                        <a:cs typeface="Calibri" panose="020F0502020204030204" pitchFamily="34" charset="0"/>
                        <a:sym typeface="Symbol" pitchFamily="18" charset="2"/>
                      </a:rPr>
                      <m:t>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sym typeface="Symbol" pitchFamily="18" charset="2"/>
                      </a:rPr>
                      <m:t>𝑟𝑟</m:t>
                    </m:r>
                    <m:r>
                      <a:rPr lang="en-US" sz="2400" i="1" dirty="0">
                        <a:solidFill>
                          <a:schemeClr val="tx2"/>
                        </a:solidFill>
                        <a:latin typeface="Cambria Math" panose="02040503050406030204" pitchFamily="18" charset="0"/>
                        <a:cs typeface="Calibri" panose="020F0502020204030204" pitchFamily="34" charset="0"/>
                        <a:sym typeface="Symbol" pitchFamily="18" charset="2"/>
                      </a:rPr>
                      <m:t>’−</m:t>
                    </m:r>
                    <m:r>
                      <a:rPr lang="en-US" sz="2400" i="1" dirty="0" err="1">
                        <a:solidFill>
                          <a:schemeClr val="tx2"/>
                        </a:solidFill>
                        <a:latin typeface="Cambria Math" panose="02040503050406030204" pitchFamily="18" charset="0"/>
                        <a:cs typeface="Calibri" panose="020F0502020204030204" pitchFamily="34" charset="0"/>
                        <a:sym typeface="Symbol" pitchFamily="18" charset="2"/>
                      </a:rPr>
                      <m:t>𝑛𝑛</m:t>
                    </m:r>
                    <m:r>
                      <a:rPr lang="en-US" sz="24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400" dirty="0">
                    <a:solidFill>
                      <a:schemeClr val="tx2"/>
                    </a:solidFill>
                    <a:latin typeface="Calibri" panose="020F0502020204030204" pitchFamily="34" charset="0"/>
                    <a:cs typeface="Calibri" panose="020F0502020204030204" pitchFamily="34" charset="0"/>
                    <a:sym typeface="Symbol" pitchFamily="18" charset="2"/>
                  </a:rPr>
                  <a:t>, all t words long</a:t>
                </a:r>
                <a:r>
                  <a:rPr lang="en-US" sz="2400" dirty="0">
                    <a:solidFill>
                      <a:schemeClr val="tx2"/>
                    </a:solidFill>
                    <a:sym typeface="Symbol" pitchFamily="18" charset="2"/>
                  </a:rPr>
                  <a:t>.  Want ab (mod n).</a:t>
                </a:r>
                <a:endParaRPr lang="en-US" sz="2000" dirty="0">
                  <a:solidFill>
                    <a:schemeClr val="tx2"/>
                  </a:solidFill>
                  <a:sym typeface="Symbol" pitchFamily="18" charset="2"/>
                </a:endParaRPr>
              </a:p>
              <a:p>
                <a:pPr lvl="1">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t>
                </a:r>
                <a:r>
                  <a:rPr lang="en-US" sz="2000" dirty="0" err="1">
                    <a:solidFill>
                      <a:schemeClr val="tx2"/>
                    </a:solidFill>
                    <a:latin typeface="Courier New" pitchFamily="49" charset="0"/>
                    <a:cs typeface="Courier New" pitchFamily="49" charset="0"/>
                    <a:sym typeface="Symbol" pitchFamily="18" charset="2"/>
                  </a:rPr>
                  <a:t>a</a:t>
                </a:r>
                <a:r>
                  <a:rPr lang="en-US" sz="2000" baseline="30000" dirty="0" err="1">
                    <a:solidFill>
                      <a:schemeClr val="tx2"/>
                    </a:solidFill>
                    <a:latin typeface="Courier New" pitchFamily="49" charset="0"/>
                    <a:cs typeface="Courier New" pitchFamily="49" charset="0"/>
                    <a:sym typeface="Symbol" pitchFamily="18" charset="2"/>
                  </a:rPr>
                  <a:t>;</a:t>
                </a:r>
                <a:r>
                  <a:rPr lang="en-US" sz="2000" dirty="0" err="1">
                    <a:solidFill>
                      <a:schemeClr val="tx2"/>
                    </a:solidFill>
                    <a:latin typeface="Courier New" pitchFamily="49" charset="0"/>
                    <a:cs typeface="Courier New" pitchFamily="49" charset="0"/>
                    <a:sym typeface="Symbol" pitchFamily="18" charset="2"/>
                  </a:rPr>
                  <a:t>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 rn’ (mod n), u= (mn+t)/r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if(n&gt;u) u-= 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MontMult(a,b,n)</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n’,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1">
                  <a:lnSpc>
                    <a:spcPct val="90000"/>
                  </a:lnSpc>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4t(t+1) vs 2t(t+1) for classical.</a:t>
                </a:r>
              </a:p>
              <a:p>
                <a:pPr lvl="1">
                  <a:lnSpc>
                    <a:spcPct val="90000"/>
                  </a:lnSpc>
                  <a:buFontTx/>
                  <a:buNone/>
                </a:pPr>
                <a:endParaRPr lang="en-US" sz="2000" dirty="0">
                  <a:solidFill>
                    <a:schemeClr val="tx2"/>
                  </a:solidFill>
                  <a:sym typeface="Symbol" pitchFamily="18" charset="2"/>
                </a:endParaRPr>
              </a:p>
            </p:txBody>
          </p:sp>
        </mc:Choice>
        <mc:Fallback xmlns="">
          <p:sp>
            <p:nvSpPr>
              <p:cNvPr id="48133" name="Rectangle 3"/>
              <p:cNvSpPr>
                <a:spLocks noGrp="1" noRot="1" noChangeAspect="1" noMove="1" noResize="1" noEditPoints="1" noAdjustHandles="1" noChangeArrowheads="1" noChangeShapeType="1" noTextEdit="1"/>
              </p:cNvSpPr>
              <p:nvPr>
                <p:ph type="body" idx="1"/>
              </p:nvPr>
            </p:nvSpPr>
            <p:spPr>
              <a:xfrm>
                <a:off x="381000" y="1600200"/>
                <a:ext cx="8458200" cy="4724400"/>
              </a:xfrm>
              <a:blipFill>
                <a:blip r:embed="rId2"/>
                <a:stretch>
                  <a:fillRect l="-901" t="-1609"/>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44</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45</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xmlns:a14="http://schemas.microsoft.com/office/drawing/2010/main">
        <mc:Choice Requires="a14">
          <p:sp>
            <p:nvSpPr>
              <p:cNvPr id="50181" name="Rectangle 3"/>
              <p:cNvSpPr>
                <a:spLocks noGrp="1" noChangeArrowheads="1"/>
              </p:cNvSpPr>
              <p:nvPr>
                <p:ph type="body" sz="half" idx="1"/>
              </p:nvPr>
            </p:nvSpPr>
            <p:spPr>
              <a:xfrm>
                <a:off x="533400" y="1447800"/>
                <a:ext cx="7772400" cy="3429000"/>
              </a:xfrm>
            </p:spPr>
            <p:txBody>
              <a:bodyPr/>
              <a:lstStyle/>
              <a:p>
                <a:pPr marL="533400" indent="-533400">
                  <a:spcBef>
                    <a:spcPts val="200"/>
                  </a:spcBef>
                  <a:buFontTx/>
                  <a:buNone/>
                </a:pPr>
                <a14:m>
                  <m:oMathPara xmlns:m="http://schemas.openxmlformats.org/officeDocument/2006/math">
                    <m:oMathParaPr>
                      <m:jc m:val="left"/>
                    </m:oMathParaPr>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𝑥</m:t>
                      </m:r>
                      <m:r>
                        <a:rPr lang="en-US" sz="2400" i="1" dirty="0" smtClean="0">
                          <a:solidFill>
                            <a:schemeClr val="tx2"/>
                          </a:solidFill>
                          <a:latin typeface="Cambria Math" panose="02040503050406030204" pitchFamily="18" charset="0"/>
                          <a:cs typeface="Calibri" panose="020F0502020204030204" pitchFamily="34" charset="0"/>
                        </a:rPr>
                        <m:t>= </m:t>
                      </m:r>
                      <m:d>
                        <m:dPr>
                          <m:ctrlPr>
                            <a:rPr lang="en-US" sz="2400" i="1" dirty="0" smtClean="0">
                              <a:solidFill>
                                <a:schemeClr val="tx2"/>
                              </a:solidFill>
                              <a:latin typeface="Cambria Math" panose="02040503050406030204" pitchFamily="18" charset="0"/>
                              <a:cs typeface="Calibri" panose="020F0502020204030204" pitchFamily="34" charset="0"/>
                            </a:rPr>
                          </m:ctrlPr>
                        </m:dPr>
                        <m:e>
                          <m:r>
                            <a:rPr lang="en-US" sz="2400" i="1" dirty="0" smtClean="0">
                              <a:solidFill>
                                <a:schemeClr val="tx2"/>
                              </a:solidFill>
                              <a:latin typeface="Cambria Math" panose="02040503050406030204" pitchFamily="18" charset="0"/>
                              <a:cs typeface="Calibri" panose="020F0502020204030204" pitchFamily="34" charset="0"/>
                            </a:rPr>
                            <m:t>𝑥</m:t>
                          </m:r>
                          <m:r>
                            <a:rPr lang="en-US" sz="2400" i="1" baseline="-25000" dirty="0">
                              <a:solidFill>
                                <a:schemeClr val="tx2"/>
                              </a:solidFill>
                              <a:latin typeface="Cambria Math" panose="02040503050406030204" pitchFamily="18" charset="0"/>
                              <a:cs typeface="Calibri" panose="020F0502020204030204" pitchFamily="34" charset="0"/>
                            </a:rPr>
                            <m:t>𝑙</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𝑥𝑙</m:t>
                          </m:r>
                          <m:r>
                            <a:rPr lang="en-US" sz="2400" i="1" baseline="-25000" dirty="0">
                              <a:solidFill>
                                <a:schemeClr val="tx2"/>
                              </a:solidFill>
                              <a:latin typeface="Cambria Math" panose="02040503050406030204" pitchFamily="18" charset="0"/>
                              <a:cs typeface="Calibri" panose="020F0502020204030204" pitchFamily="34" charset="0"/>
                            </a:rPr>
                            <m:t>−1 … </m:t>
                          </m:r>
                          <m:r>
                            <a:rPr lang="en-US" sz="2400" i="1" dirty="0">
                              <a:solidFill>
                                <a:schemeClr val="tx2"/>
                              </a:solidFill>
                              <a:latin typeface="Cambria Math" panose="02040503050406030204" pitchFamily="18" charset="0"/>
                              <a:cs typeface="Calibri" panose="020F0502020204030204" pitchFamily="34" charset="0"/>
                            </a:rPr>
                            <m:t>𝑥</m:t>
                          </m:r>
                          <m:r>
                            <a:rPr lang="en-US" sz="2400" i="1" baseline="-25000" dirty="0">
                              <a:solidFill>
                                <a:schemeClr val="tx2"/>
                              </a:solidFill>
                              <a:latin typeface="Cambria Math" panose="02040503050406030204" pitchFamily="18" charset="0"/>
                              <a:cs typeface="Calibri" panose="020F0502020204030204" pitchFamily="34" charset="0"/>
                            </a:rPr>
                            <m:t>0</m:t>
                          </m:r>
                        </m:e>
                      </m:d>
                      <m:r>
                        <a:rPr lang="en-US" sz="2400" i="1" baseline="-25000"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𝑒</m:t>
                      </m:r>
                      <m:r>
                        <a:rPr lang="en-US" sz="2400" i="1" dirty="0">
                          <a:solidFill>
                            <a:schemeClr val="tx2"/>
                          </a:solidFill>
                          <a:latin typeface="Cambria Math" panose="02040503050406030204" pitchFamily="18" charset="0"/>
                          <a:cs typeface="Calibri" panose="020F0502020204030204" pitchFamily="34" charset="0"/>
                        </a:rPr>
                        <m:t>= </m:t>
                      </m:r>
                      <m:d>
                        <m:dPr>
                          <m:ctrlPr>
                            <a:rPr lang="en-US" sz="2400" i="1" dirty="0">
                              <a:solidFill>
                                <a:schemeClr val="tx2"/>
                              </a:solidFill>
                              <a:latin typeface="Cambria Math" panose="02040503050406030204" pitchFamily="18" charset="0"/>
                              <a:cs typeface="Calibri" panose="020F0502020204030204" pitchFamily="34" charset="0"/>
                            </a:rPr>
                          </m:ctrlPr>
                        </m:dPr>
                        <m:e>
                          <m:r>
                            <a:rPr lang="en-US" sz="2400" i="1" dirty="0">
                              <a:solidFill>
                                <a:schemeClr val="tx2"/>
                              </a:solidFill>
                              <a:latin typeface="Cambria Math" panose="02040503050406030204" pitchFamily="18" charset="0"/>
                              <a:cs typeface="Calibri" panose="020F0502020204030204" pitchFamily="34" charset="0"/>
                            </a:rPr>
                            <m:t>𝑒</m:t>
                          </m:r>
                          <m:r>
                            <a:rPr lang="en-US" sz="2400" i="1" baseline="-25000" dirty="0">
                              <a:solidFill>
                                <a:schemeClr val="tx2"/>
                              </a:solidFill>
                              <a:latin typeface="Cambria Math" panose="02040503050406030204" pitchFamily="18" charset="0"/>
                              <a:cs typeface="Calibri" panose="020F0502020204030204" pitchFamily="34" charset="0"/>
                            </a:rPr>
                            <m:t>𝑡</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𝑒𝑡</m:t>
                          </m:r>
                          <m:r>
                            <a:rPr lang="en-US" sz="2400" i="1" baseline="-25000" dirty="0">
                              <a:solidFill>
                                <a:schemeClr val="tx2"/>
                              </a:solidFill>
                              <a:latin typeface="Cambria Math" panose="02040503050406030204" pitchFamily="18" charset="0"/>
                              <a:cs typeface="Calibri" panose="020F0502020204030204" pitchFamily="34" charset="0"/>
                            </a:rPr>
                            <m:t>−1 … </m:t>
                          </m:r>
                          <m:r>
                            <a:rPr lang="en-US" sz="2400" i="1" dirty="0">
                              <a:solidFill>
                                <a:schemeClr val="tx2"/>
                              </a:solidFill>
                              <a:latin typeface="Cambria Math" panose="02040503050406030204" pitchFamily="18" charset="0"/>
                              <a:cs typeface="Calibri" panose="020F0502020204030204" pitchFamily="34" charset="0"/>
                            </a:rPr>
                            <m:t>𝑒</m:t>
                          </m:r>
                          <m:r>
                            <a:rPr lang="en-US" sz="2400" i="1" baseline="-25000" dirty="0">
                              <a:solidFill>
                                <a:schemeClr val="tx2"/>
                              </a:solidFill>
                              <a:latin typeface="Cambria Math" panose="02040503050406030204" pitchFamily="18" charset="0"/>
                              <a:cs typeface="Calibri" panose="020F0502020204030204" pitchFamily="34" charset="0"/>
                            </a:rPr>
                            <m:t>0</m:t>
                          </m:r>
                        </m:e>
                      </m:d>
                      <m:r>
                        <a:rPr lang="en-US" sz="2400" i="1" baseline="-25000"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m:t>
                      </m:r>
                      <m:r>
                        <a:rPr lang="en-US" sz="2400" i="1" dirty="0">
                          <a:solidFill>
                            <a:schemeClr val="tx2"/>
                          </a:solidFill>
                          <a:latin typeface="Cambria Math" panose="02040503050406030204" pitchFamily="18" charset="0"/>
                          <a:cs typeface="Calibri" panose="020F0502020204030204" pitchFamily="34" charset="0"/>
                        </a:rPr>
                        <m:t> = </m:t>
                      </m:r>
                      <m:d>
                        <m:dPr>
                          <m:ctrlPr>
                            <a:rPr lang="en-US" sz="2400" i="1" dirty="0">
                              <a:solidFill>
                                <a:schemeClr val="tx2"/>
                              </a:solidFill>
                              <a:latin typeface="Cambria Math" panose="02040503050406030204" pitchFamily="18" charset="0"/>
                              <a:cs typeface="Calibri" panose="020F0502020204030204" pitchFamily="34" charset="0"/>
                            </a:rPr>
                          </m:ctrlPr>
                        </m:dPr>
                        <m:e>
                          <m:r>
                            <a:rPr lang="en-US" sz="2400" i="1" dirty="0">
                              <a:solidFill>
                                <a:schemeClr val="tx2"/>
                              </a:solidFill>
                              <a:latin typeface="Cambria Math" panose="02040503050406030204" pitchFamily="18" charset="0"/>
                              <a:cs typeface="Calibri" panose="020F0502020204030204" pitchFamily="34" charset="0"/>
                            </a:rPr>
                            <m:t>𝑚</m:t>
                          </m:r>
                          <m:r>
                            <a:rPr lang="en-US" sz="2400" i="1" baseline="-25000" dirty="0">
                              <a:solidFill>
                                <a:schemeClr val="tx2"/>
                              </a:solidFill>
                              <a:latin typeface="Cambria Math" panose="02040503050406030204" pitchFamily="18" charset="0"/>
                              <a:cs typeface="Calibri" panose="020F0502020204030204" pitchFamily="34" charset="0"/>
                            </a:rPr>
                            <m:t>𝑙</m:t>
                          </m:r>
                          <m:r>
                            <a:rPr lang="en-US" sz="2400" i="1" baseline="-25000" dirty="0">
                              <a:solidFill>
                                <a:schemeClr val="tx2"/>
                              </a:solidFill>
                              <a:latin typeface="Cambria Math" panose="02040503050406030204" pitchFamily="18" charset="0"/>
                              <a:cs typeface="Calibri" panose="020F0502020204030204" pitchFamily="34" charset="0"/>
                            </a:rPr>
                            <m:t>−1 </m:t>
                          </m:r>
                          <m:r>
                            <a:rPr lang="en-US" sz="2400" i="1" dirty="0">
                              <a:solidFill>
                                <a:schemeClr val="tx2"/>
                              </a:solidFill>
                              <a:latin typeface="Cambria Math" panose="02040503050406030204" pitchFamily="18" charset="0"/>
                              <a:cs typeface="Calibri" panose="020F0502020204030204" pitchFamily="34" charset="0"/>
                            </a:rPr>
                            <m:t>𝑚𝑙</m:t>
                          </m:r>
                          <m:r>
                            <a:rPr lang="en-US" sz="2400" i="1" baseline="-25000" dirty="0">
                              <a:solidFill>
                                <a:schemeClr val="tx2"/>
                              </a:solidFill>
                              <a:latin typeface="Cambria Math" panose="02040503050406030204" pitchFamily="18" charset="0"/>
                              <a:cs typeface="Calibri" panose="020F0502020204030204" pitchFamily="34" charset="0"/>
                            </a:rPr>
                            <m:t>−2 … </m:t>
                          </m:r>
                          <m:r>
                            <a:rPr lang="en-US" sz="2400" i="1" dirty="0">
                              <a:solidFill>
                                <a:schemeClr val="tx2"/>
                              </a:solidFill>
                              <a:latin typeface="Cambria Math" panose="02040503050406030204" pitchFamily="18" charset="0"/>
                              <a:cs typeface="Calibri" panose="020F0502020204030204" pitchFamily="34" charset="0"/>
                            </a:rPr>
                            <m:t>𝑚</m:t>
                          </m:r>
                          <m:r>
                            <a:rPr lang="en-US" sz="2400" i="1" baseline="-25000" dirty="0">
                              <a:solidFill>
                                <a:schemeClr val="tx2"/>
                              </a:solidFill>
                              <a:latin typeface="Cambria Math" panose="02040503050406030204" pitchFamily="18" charset="0"/>
                              <a:cs typeface="Calibri" panose="020F0502020204030204" pitchFamily="34" charset="0"/>
                            </a:rPr>
                            <m:t>0</m:t>
                          </m:r>
                        </m:e>
                      </m:d>
                      <m:r>
                        <a:rPr lang="en-US" sz="2400" i="1" baseline="-25000"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oMath>
                  </m:oMathPara>
                </a14:m>
                <a:endParaRPr lang="en-US" sz="2400" i="1" dirty="0">
                  <a:solidFill>
                    <a:schemeClr val="tx2"/>
                  </a:solidFill>
                  <a:latin typeface="Cambria Math" panose="02040503050406030204" pitchFamily="18" charset="0"/>
                  <a:cs typeface="Calibri" panose="020F0502020204030204" pitchFamily="34" charset="0"/>
                </a:endParaRPr>
              </a:p>
              <a:p>
                <a:pPr marL="533400" indent="-533400">
                  <a:spcBef>
                    <a:spcPts val="200"/>
                  </a:spcBef>
                  <a:buFontTx/>
                  <a:buNone/>
                </a:pPr>
                <a14:m>
                  <m:oMathPara xmlns:m="http://schemas.openxmlformats.org/officeDocument/2006/math">
                    <m:oMathParaPr>
                      <m:jc m:val="left"/>
                    </m:oMathParaPr>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𝑅</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𝑏</m:t>
                      </m:r>
                      <m:r>
                        <a:rPr lang="en-US" sz="2400" i="1" baseline="30000" dirty="0" smtClean="0">
                          <a:solidFill>
                            <a:schemeClr val="tx2"/>
                          </a:solidFill>
                          <a:latin typeface="Cambria Math" panose="02040503050406030204" pitchFamily="18" charset="0"/>
                          <a:cs typeface="Calibri" panose="020F0502020204030204" pitchFamily="34" charset="0"/>
                        </a:rPr>
                        <m:t>2</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m:t>
                      </m:r>
                      <m:r>
                        <a:rPr lang="en-US" sz="2400" i="1" baseline="30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𝑚𝑜𝑑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dirty="0" smtClean="0">
                          <a:solidFill>
                            <a:schemeClr val="tx2"/>
                          </a:solidFill>
                          <a:latin typeface="Cambria Math" panose="02040503050406030204" pitchFamily="18" charset="0"/>
                          <a:cs typeface="Calibri" panose="020F0502020204030204" pitchFamily="34" charset="0"/>
                        </a:rPr>
                        <m:t>)</m:t>
                      </m:r>
                    </m:oMath>
                  </m:oMathPara>
                </a14:m>
                <a:endParaRPr lang="en-US" sz="2400" dirty="0">
                  <a:solidFill>
                    <a:schemeClr val="tx2"/>
                  </a:solidFill>
                  <a:latin typeface="Calibri" panose="020F0502020204030204" pitchFamily="34" charset="0"/>
                  <a:cs typeface="Calibri" panose="020F0502020204030204" pitchFamily="34" charset="0"/>
                </a:endParaRPr>
              </a:p>
              <a:p>
                <a:pPr marL="533400" indent="-533400">
                  <a:spcBef>
                    <a:spcPts val="200"/>
                  </a:spcBef>
                  <a:buFontTx/>
                  <a:buNone/>
                </a:pPr>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xmlns="">
          <p:sp>
            <p:nvSpPr>
              <p:cNvPr id="50181" name="Rectangle 3"/>
              <p:cNvSpPr>
                <a:spLocks noGrp="1" noRot="1" noChangeAspect="1" noMove="1" noResize="1" noEditPoints="1" noAdjustHandles="1" noChangeArrowheads="1" noChangeShapeType="1" noTextEdit="1"/>
              </p:cNvSpPr>
              <p:nvPr>
                <p:ph type="body" sz="half" idx="1"/>
              </p:nvPr>
            </p:nvSpPr>
            <p:spPr>
              <a:xfrm>
                <a:off x="533400" y="1447800"/>
                <a:ext cx="7772400" cy="3429000"/>
              </a:xfrm>
              <a:blipFill>
                <a:blip r:embed="rId2"/>
                <a:stretch>
                  <a:fillRect l="-1305" b="-27037"/>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826469770"/>
              </p:ext>
            </p:extLst>
          </p:nvPr>
        </p:nvGraphicFramePr>
        <p:xfrm>
          <a:off x="1524000" y="52936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304800" y="2133600"/>
                <a:ext cx="8458200" cy="4114800"/>
              </a:xfrm>
            </p:spPr>
            <p:txBody>
              <a:bodyPr/>
              <a:lstStyle/>
              <a:p>
                <a:pPr>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 79, </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 61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r>
                      <a:rPr lang="en-US" sz="2400" i="1" dirty="0" smtClean="0">
                        <a:latin typeface="Cambria Math" panose="02040503050406030204" pitchFamily="18" charset="0"/>
                        <a:cs typeface="Calibri" panose="020F0502020204030204" pitchFamily="34" charset="0"/>
                      </a:rPr>
                      <m:t> = 5</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 = 102 = 100.  </m:t>
                    </m:r>
                    <m:r>
                      <a:rPr lang="en-US" sz="2400" i="1" dirty="0">
                        <a:latin typeface="Cambria Math" panose="02040503050406030204" pitchFamily="18" charset="0"/>
                        <a:cs typeface="Calibri" panose="020F0502020204030204" pitchFamily="34" charset="0"/>
                      </a:rPr>
                      <m:t>𝑅𝑅</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𝑁𝑁</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𝑅</m:t>
                    </m:r>
                    <m:r>
                      <a:rPr lang="en-US" sz="2400" i="1" dirty="0">
                        <a:latin typeface="Cambria Math" panose="02040503050406030204" pitchFamily="18" charset="0"/>
                        <a:cs typeface="Calibri" panose="020F0502020204030204" pitchFamily="34" charset="0"/>
                      </a:rPr>
                      <m:t>’=64,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’=81.</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 = 61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100 = 17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 = 5</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100 = 26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𝑎𝑏</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𝑅</m:t>
                        </m:r>
                      </m:e>
                      <m:sup>
                        <m:r>
                          <a:rPr lang="en-US" sz="2400" b="0" i="1" dirty="0" smtClean="0">
                            <a:latin typeface="Cambria Math" panose="02040503050406030204" pitchFamily="18" charset="0"/>
                            <a:cs typeface="Calibri" panose="020F0502020204030204" pitchFamily="34" charset="0"/>
                          </a:rPr>
                          <m:t>−1</m:t>
                        </m:r>
                      </m:sup>
                    </m:sSup>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  61∙5∙100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79)= 6</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𝑋</m:t>
                    </m:r>
                    <m:r>
                      <a:rPr lang="en-US" sz="2400" i="1" dirty="0" smtClean="0">
                        <a:latin typeface="Cambria Math" panose="02040503050406030204" pitchFamily="18" charset="0"/>
                        <a:cs typeface="Calibri" panose="020F0502020204030204" pitchFamily="34" charset="0"/>
                      </a:rPr>
                      <m:t>= </m:t>
                    </m:r>
                    <m:r>
                      <a:rPr lang="en-US" sz="2400" i="1" dirty="0" err="1" smtClean="0">
                        <a:latin typeface="Cambria Math" panose="02040503050406030204" pitchFamily="18" charset="0"/>
                        <a:cs typeface="Calibri" panose="020F0502020204030204" pitchFamily="34" charset="0"/>
                      </a:rPr>
                      <m:t>𝑎</m:t>
                    </m:r>
                    <m:r>
                      <a:rPr lang="en-US" sz="2400" i="1" dirty="0" err="1" smtClean="0">
                        <a:latin typeface="Cambria Math" panose="02040503050406030204" pitchFamily="18" charset="0"/>
                        <a:cs typeface="Calibri" panose="020F0502020204030204" pitchFamily="34" charset="0"/>
                      </a:rPr>
                      <m:t>’</m:t>
                    </m:r>
                    <m:r>
                      <a:rPr lang="en-US" sz="2400" i="1" dirty="0" err="1" smtClean="0">
                        <a:latin typeface="Cambria Math" panose="02040503050406030204" pitchFamily="18" charset="0"/>
                        <a:cs typeface="Calibri" panose="020F0502020204030204" pitchFamily="34" charset="0"/>
                      </a:rPr>
                      <m:t>𝑏</m:t>
                    </m:r>
                    <m:r>
                      <a:rPr lang="en-US" sz="2400" i="1" dirty="0" smtClean="0">
                        <a:latin typeface="Cambria Math" panose="02040503050406030204" pitchFamily="18" charset="0"/>
                        <a:cs typeface="Calibri" panose="020F0502020204030204" pitchFamily="34" charset="0"/>
                      </a:rPr>
                      <m:t>’=442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𝑎𝑏𝑅</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𝑋</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𝑚𝑜𝑑</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𝑚𝑜𝑑</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 42∙81 =2 (</m:t>
                    </m:r>
                    <m:r>
                      <a:rPr lang="en-US" sz="2400" i="1" dirty="0" smtClean="0">
                        <a:latin typeface="Cambria Math" panose="02040503050406030204" pitchFamily="18" charset="0"/>
                        <a:cs typeface="Calibri" panose="020F0502020204030204" pitchFamily="34" charset="0"/>
                      </a:rPr>
                      <m:t>𝑚𝑜𝑑</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𝑅</m:t>
                    </m:r>
                    <m:r>
                      <a:rPr lang="en-US" sz="2400" i="1" dirty="0" smtClean="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𝑋</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𝑚𝑁</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𝑅</m:t>
                    </m:r>
                    <m:r>
                      <a:rPr lang="en-US" sz="2400" i="1" dirty="0">
                        <a:latin typeface="Cambria Math" panose="02040503050406030204" pitchFamily="18" charset="0"/>
                        <a:cs typeface="Calibri" panose="020F0502020204030204" pitchFamily="34" charset="0"/>
                      </a:rPr>
                      <m:t>= (442+2∙79)/100 = 6 = </m:t>
                    </m:r>
                    <m:r>
                      <a:rPr lang="en-US" sz="2400" i="1" dirty="0" smtClean="0">
                        <a:latin typeface="Cambria Math" panose="02040503050406030204" pitchFamily="18" charset="0"/>
                      </a:rPr>
                      <m:t>𝑎𝑏</m:t>
                    </m:r>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𝑅</m:t>
                        </m:r>
                      </m:e>
                      <m:sup>
                        <m:r>
                          <a:rPr lang="en-US" sz="2400" b="0" i="1" dirty="0" smtClean="0">
                            <a:latin typeface="Cambria Math" panose="02040503050406030204" pitchFamily="18" charset="0"/>
                          </a:rPr>
                          <m:t>−1</m:t>
                        </m:r>
                      </m:sup>
                    </m:sSup>
                    <m:r>
                      <a:rPr lang="en-US" sz="2400" b="0" i="1" dirty="0" smtClean="0">
                        <a:latin typeface="Cambria Math" panose="02040503050406030204" pitchFamily="18" charset="0"/>
                      </a:rPr>
                      <m:t>(</m:t>
                    </m:r>
                    <m:r>
                      <a:rPr lang="en-US" sz="2400" b="0" i="1" dirty="0" smtClean="0">
                        <a:latin typeface="Cambria Math" panose="02040503050406030204" pitchFamily="18" charset="0"/>
                      </a:rPr>
                      <m:t>𝑚𝑜𝑑</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𝑛</m:t>
                    </m:r>
                    <m:r>
                      <a:rPr lang="en-US" sz="2400" b="0" i="1" dirty="0" smtClean="0">
                        <a:latin typeface="Cambria Math" panose="02040503050406030204" pitchFamily="18" charset="0"/>
                      </a:rPr>
                      <m:t>)</m:t>
                    </m:r>
                  </m:oMath>
                </a14:m>
                <a:endParaRPr lang="en-US" sz="2400" dirty="0"/>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304800" y="2133600"/>
                <a:ext cx="8458200" cy="4114800"/>
              </a:xfrm>
              <a:blipFill>
                <a:blip r:embed="rId2"/>
                <a:stretch>
                  <a:fillRect l="-1199" t="-123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400" dirty="0">
                    <a:latin typeface="Calibri" panose="020F0502020204030204" pitchFamily="34" charset="0"/>
                    <a:cs typeface="Calibri" panose="020F0502020204030204" pitchFamily="34" charset="0"/>
                  </a:rPr>
                  <a:t>Miller-Rabin: </a:t>
                </a:r>
              </a:p>
              <a:p>
                <a:pPr lvl="1">
                  <a:spcBef>
                    <a:spcPts val="200"/>
                  </a:spcBef>
                </a:pPr>
                <a:r>
                  <a:rPr lang="en-US" sz="2400" dirty="0">
                    <a:latin typeface="Calibri" panose="020F0502020204030204" pitchFamily="34" charset="0"/>
                    <a:cs typeface="Calibri" panose="020F0502020204030204" pitchFamily="34" charset="0"/>
                  </a:rPr>
                  <a:t>Pick </a:t>
                </a: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i="1">
                        <a:latin typeface="Cambria Math" panose="02040503050406030204" pitchFamily="18" charset="0"/>
                        <a:sym typeface="Symbol" pitchFamily="18" charset="2"/>
                      </a:rPr>
                      <m:t> </m:t>
                    </m:r>
                  </m:oMath>
                </a14:m>
                <a:r>
                  <a:rPr lang="en-US" sz="24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=1 (</m:t>
                    </m:r>
                    <m:r>
                      <a:rPr lang="en-US" sz="2400" b="0" i="1" smtClean="0">
                        <a:latin typeface="Cambria Math" panose="02040503050406030204" pitchFamily="18" charset="0"/>
                      </a:rPr>
                      <m:t>𝑚𝑜𝑑</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 </a:t>
                </a:r>
                <a14:m>
                  <m:oMath xmlns:m="http://schemas.openxmlformats.org/officeDocument/2006/math">
                    <m:r>
                      <m:rPr>
                        <m:sty m:val="p"/>
                      </m:rPr>
                      <a:rPr lang="en-US" sz="2400" b="0" i="0" dirty="0" smtClean="0">
                        <a:latin typeface="Cambria Math" panose="02040503050406030204" pitchFamily="18" charset="0"/>
                      </a:rPr>
                      <m:t>n</m:t>
                    </m:r>
                    <m:r>
                      <a:rPr lang="en-US" sz="2400" b="0" i="0" dirty="0" smtClean="0">
                        <a:latin typeface="Cambria Math" panose="02040503050406030204" pitchFamily="18" charset="0"/>
                      </a:rPr>
                      <m:t>−1</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𝑠</m:t>
                        </m:r>
                      </m:sup>
                    </m:sSup>
                    <m:r>
                      <a:rPr lang="en-US" sz="2400" b="0" i="1" dirty="0" smtClean="0">
                        <a:latin typeface="Cambria Math" panose="02040503050406030204" pitchFamily="18" charset="0"/>
                      </a:rPr>
                      <m:t>𝑑</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If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and either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or</a:t>
                </a:r>
              </a:p>
              <a:p>
                <a:pPr marL="457200" lvl="1" indent="0">
                  <a:spcBef>
                    <a:spcPts val="200"/>
                  </a:spcBef>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r>
                      <a:rPr lang="en-US" sz="2400" i="1" baseline="30000" dirty="0" err="1">
                        <a:latin typeface="Cambria Math" panose="02040503050406030204" pitchFamily="18" charset="0"/>
                        <a:cs typeface="Calibri" panose="020F0502020204030204" pitchFamily="34" charset="0"/>
                      </a:rPr>
                      <m:t>𝑑𝑘</m:t>
                    </m:r>
                    <m:r>
                      <a:rPr lang="en-US" sz="2400" i="1" dirty="0">
                        <a:latin typeface="Cambria Math" panose="02040503050406030204" pitchFamily="18" charset="0"/>
                        <a:cs typeface="Calibri" panose="020F0502020204030204" pitchFamily="34" charset="0"/>
                      </a:rPr>
                      <m:t>= −1(</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𝑘</m:t>
                    </m:r>
                    <m:r>
                      <a:rPr lang="en-US" sz="2400" i="1" dirty="0">
                        <a:latin typeface="Cambria Math" panose="02040503050406030204" pitchFamily="18" charset="0"/>
                        <a:cs typeface="Calibri" panose="020F0502020204030204" pitchFamily="34" charset="0"/>
                      </a:rPr>
                      <m:t>=2</m:t>
                    </m:r>
                    <m:r>
                      <a:rPr lang="en-US" sz="2400" i="1" baseline="30000"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𝑟</m:t>
                    </m:r>
                    <m:r>
                      <a:rPr lang="en-US" sz="2400" i="1" dirty="0">
                        <a:latin typeface="Cambria Math" panose="02040503050406030204" pitchFamily="18" charset="0"/>
                        <a:cs typeface="Calibri" panose="020F0502020204030204" pitchFamily="34" charset="0"/>
                      </a:rPr>
                      <m:t>&lt;</m:t>
                    </m:r>
                    <m:r>
                      <a:rPr lang="en-US" sz="2400" i="1" dirty="0">
                        <a:latin typeface="Cambria Math" panose="02040503050406030204" pitchFamily="18" charset="0"/>
                        <a:cs typeface="Calibri" panose="020F0502020204030204" pitchFamily="34" charset="0"/>
                      </a:rPr>
                      <m:t>𝑠</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declare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prime.</a:t>
                </a:r>
              </a:p>
              <a:p>
                <a:pPr lvl="1">
                  <a:spcBef>
                    <a:spcPts val="200"/>
                  </a:spcBef>
                </a:pPr>
                <a:r>
                  <a:rPr lang="en-US" sz="2400" dirty="0">
                    <a:latin typeface="Calibri" panose="020F0502020204030204" pitchFamily="34" charset="0"/>
                    <a:cs typeface="Calibri" panose="020F0502020204030204" pitchFamily="34" charset="0"/>
                  </a:rPr>
                  <a:t>Otherwise declare n composite</a:t>
                </a:r>
              </a:p>
              <a:p>
                <a:pPr>
                  <a:spcBef>
                    <a:spcPts val="200"/>
                  </a:spcBef>
                </a:pPr>
                <a:r>
                  <a:rPr lang="en-US" sz="2400" dirty="0">
                    <a:latin typeface="Calibri" panose="020F0502020204030204" pitchFamily="34" charset="0"/>
                    <a:cs typeface="Calibri" panose="020F0502020204030204" pitchFamily="34" charset="0"/>
                  </a:rPr>
                  <a:t>If this declares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a:t>
                </a:r>
              </a:p>
              <a:p>
                <a:pPr>
                  <a:spcBef>
                    <a:spcPts val="200"/>
                  </a:spcBef>
                </a:pPr>
                <a:r>
                  <a:rPr lang="en-US" sz="2400" dirty="0">
                    <a:latin typeface="Calibri" panose="020F0502020204030204" pitchFamily="34" charset="0"/>
                    <a:cs typeface="Calibri" panose="020F0502020204030204" pitchFamily="34" charset="0"/>
                  </a:rPr>
                  <a:t>We will show that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4</m:t>
                        </m:r>
                      </m:den>
                    </m:f>
                    <m:r>
                      <a:rPr lang="en-US" sz="2400" b="0" i="1" smtClean="0">
                        <a:latin typeface="Cambria Math" panose="02040503050406030204" pitchFamily="18" charset="0"/>
                      </a:rPr>
                      <m:t> </m:t>
                    </m:r>
                  </m:oMath>
                </a14:m>
                <a:r>
                  <a:rPr lang="en-US" sz="2400" dirty="0">
                    <a:latin typeface="Calibri" panose="020F0502020204030204" pitchFamily="34" charset="0"/>
                    <a:cs typeface="Calibri" panose="020F0502020204030204" pitchFamily="34" charset="0"/>
                  </a:rPr>
                  <a:t>of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a</m:t>
                    </m:r>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ea typeface="Cambria Math" panose="02040503050406030204" pitchFamily="18" charset="0"/>
                          </a:rPr>
                          <m:t>𝑛</m:t>
                        </m:r>
                      </m:sub>
                      <m:sup>
                        <m:r>
                          <a:rPr lang="en-US" sz="2400" b="0" i="1" smtClean="0">
                            <a:latin typeface="Cambria Math" panose="02040503050406030204" pitchFamily="18" charset="0"/>
                            <a:ea typeface="Cambria Math" panose="02040503050406030204" pitchFamily="18" charset="0"/>
                          </a:rPr>
                          <m:t>∗</m:t>
                        </m:r>
                      </m:sup>
                    </m:sSubSup>
                  </m:oMath>
                </a14:m>
                <a:r>
                  <a:rPr lang="en-US" sz="2400" dirty="0">
                    <a:latin typeface="Calibri" panose="020F0502020204030204" pitchFamily="34" charset="0"/>
                    <a:cs typeface="Calibri" panose="020F0502020204030204" pitchFamily="34" charset="0"/>
                  </a:rPr>
                  <a:t>, will fail the Miller Rabin test.</a:t>
                </a:r>
              </a:p>
              <a:p>
                <a:pPr>
                  <a:spcBef>
                    <a:spcPts val="200"/>
                  </a:spcBef>
                </a:pPr>
                <a:r>
                  <a:rPr lang="en-US" sz="24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not prime is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2</m:t>
                        </m:r>
                      </m:e>
                      <m:sup>
                        <m:r>
                          <a:rPr lang="en-US" sz="2400" b="0" i="1" dirty="0" smtClean="0">
                            <a:latin typeface="Cambria Math" panose="02040503050406030204" pitchFamily="18" charset="0"/>
                            <a:cs typeface="Calibri" panose="020F0502020204030204" pitchFamily="34" charset="0"/>
                          </a:rPr>
                          <m:t>−2</m:t>
                        </m:r>
                        <m:r>
                          <a:rPr lang="en-US" sz="2400" b="0" i="1" dirty="0" smtClean="0">
                            <a:latin typeface="Cambria Math" panose="02040503050406030204" pitchFamily="18" charset="0"/>
                            <a:cs typeface="Calibri" panose="020F0502020204030204" pitchFamily="34" charset="0"/>
                          </a:rPr>
                          <m:t>𝑡</m:t>
                        </m:r>
                      </m:sup>
                    </m:sSup>
                  </m:oMath>
                </a14:m>
                <a:r>
                  <a:rPr lang="en-US" sz="24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1190" t="-1813" b="-1208"/>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L={a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n)}, K={a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m</a:t>
                </a:r>
                <a:r>
                  <a:rPr lang="en-US" sz="1800" dirty="0">
                    <a:latin typeface="Calibri" panose="020F0502020204030204" pitchFamily="34" charset="0"/>
                    <a:cs typeface="Calibri" panose="020F0502020204030204" pitchFamily="34" charset="0"/>
                  </a:rPr>
                  <a:t>=±1 (mod 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p|n</a:t>
                </a:r>
                <a:r>
                  <a:rPr lang="en-US" sz="1800" dirty="0">
                    <a:latin typeface="Calibri" panose="020F0502020204030204" pitchFamily="34" charset="0"/>
                    <a:cs typeface="Calibri" panose="020F0502020204030204" pitchFamily="34" charset="0"/>
                  </a:rPr>
                  <a:t>}, </a:t>
                </a:r>
              </a:p>
              <a:p>
                <a:pPr lvl="1">
                  <a:spcBef>
                    <a:spcPts val="200"/>
                  </a:spcBef>
                  <a:buNone/>
                </a:pPr>
                <a:r>
                  <a:rPr lang="en-US" sz="1800" dirty="0">
                    <a:latin typeface="Calibri" panose="020F0502020204030204" pitchFamily="34" charset="0"/>
                    <a:cs typeface="Calibri" panose="020F0502020204030204" pitchFamily="34" charset="0"/>
                  </a:rPr>
                  <a:t>J={a</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a,n</a:t>
                </a:r>
                <a:r>
                  <a:rPr lang="en-US" sz="1800" dirty="0">
                    <a:latin typeface="Calibri" panose="020F0502020204030204" pitchFamily="34" charset="0"/>
                    <a:cs typeface="Calibri" panose="020F0502020204030204" pitchFamily="34" charset="0"/>
                  </a:rPr>
                  <a:t>)=1,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=1 (mod n)}. Then </a:t>
                </a:r>
                <a:r>
                  <a:rPr lang="en-US" sz="1800" dirty="0" err="1">
                    <a:latin typeface="Calibri" panose="020F0502020204030204" pitchFamily="34" charset="0"/>
                    <a:cs typeface="Calibri" panose="020F0502020204030204" pitchFamily="34" charset="0"/>
                  </a:rPr>
                  <a:t>M⊆L⊆K⊆J⊆Z</a:t>
                </a:r>
                <a:r>
                  <a:rPr lang="en-US" sz="1800" baseline="-25000" dirty="0" err="1">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a:t>
                </a:r>
              </a:p>
              <a:p>
                <a:pPr lvl="1">
                  <a:spcBef>
                    <a:spcPts val="200"/>
                  </a:spcBef>
                  <a:buNone/>
                </a:pPr>
                <a:endParaRPr lang="en-US" sz="1800" dirty="0">
                  <a:latin typeface="Calibri" panose="020F0502020204030204" pitchFamily="34" charset="0"/>
                  <a:cs typeface="Calibri" panose="020F0502020204030204" pitchFamily="34" charset="0"/>
                </a:endParaRPr>
              </a:p>
              <a:p>
                <a:pPr lvl="1">
                  <a:spcBef>
                    <a:spcPts val="200"/>
                  </a:spcBef>
                  <a:buNone/>
                </a:pPr>
                <a:r>
                  <a:rPr lang="en-US" sz="1800" dirty="0">
                    <a:latin typeface="Calibri" panose="020F0502020204030204" pitchFamily="34" charset="0"/>
                    <a:cs typeface="Calibri" panose="020F0502020204030204" pitchFamily="34" charset="0"/>
                  </a:rPr>
                  <a:t>If x𝝴K,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sym typeface="Symbol" pitchFamily="18" charset="2"/>
                  </a:rPr>
                  <a:t> 𝝴 </a:t>
                </a:r>
                <a:r>
                  <a:rPr lang="en-US" sz="1800" dirty="0">
                    <a:latin typeface="Calibri" panose="020F0502020204030204" pitchFamily="34" charset="0"/>
                    <a:cs typeface="Calibri" panose="020F0502020204030204" pitchFamily="34" charset="0"/>
                  </a:rPr>
                  <a:t>M, so |K|/|M|= 2</a:t>
                </a:r>
                <a:r>
                  <a:rPr lang="en-US" sz="1800" baseline="30000" dirty="0">
                    <a:latin typeface="Calibri" panose="020F0502020204030204" pitchFamily="34" charset="0"/>
                    <a:cs typeface="Calibri" panose="020F0502020204030204" pitchFamily="34" charset="0"/>
                  </a:rPr>
                  <a:t>k</a:t>
                </a:r>
                <a:r>
                  <a:rPr lang="en-US" sz="1800" dirty="0">
                    <a:latin typeface="Calibri" panose="020F0502020204030204" pitchFamily="34" charset="0"/>
                    <a:cs typeface="Calibri" panose="020F0502020204030204" pitchFamily="34" charset="0"/>
                  </a:rPr>
                  <a:t>,k≧0 and so |K|/|L|= 2</a:t>
                </a:r>
                <a:r>
                  <a:rPr lang="en-US" sz="1800" baseline="30000" dirty="0">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j≧0.  If j≧2, we’re done.  </a:t>
                </a:r>
              </a:p>
              <a:p>
                <a:pPr lvl="1">
                  <a:spcBef>
                    <a:spcPts val="200"/>
                  </a:spcBef>
                  <a:buNone/>
                </a:pPr>
                <a:r>
                  <a:rPr lang="en-US" sz="1800" dirty="0">
                    <a:latin typeface="Calibri" panose="020F0502020204030204" pitchFamily="34" charset="0"/>
                    <a:cs typeface="Calibri" panose="020F0502020204030204" pitchFamily="34" charset="0"/>
                  </a:rPr>
                  <a:t>If j=1, n=</a:t>
                </a:r>
                <a:r>
                  <a:rPr lang="en-US" sz="1800" dirty="0" err="1">
                    <a:latin typeface="Calibri" panose="020F0502020204030204" pitchFamily="34" charset="0"/>
                    <a:cs typeface="Calibri" panose="020F0502020204030204" pitchFamily="34" charset="0"/>
                  </a:rPr>
                  <a:t>pq</a:t>
                </a:r>
                <a:r>
                  <a:rPr lang="en-US" sz="1800" dirty="0">
                    <a:latin typeface="Calibri" panose="020F0502020204030204" pitchFamily="34" charset="0"/>
                    <a:cs typeface="Calibri" panose="020F0502020204030204" pitchFamily="34" charset="0"/>
                  </a:rPr>
                  <a:t> and so n is not a Carmichael number and thus J is a proper subset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so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*|/|J|≧2.  Since |J|/|K|≧2,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*|/|L|≧|Z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So, j=0.  But then n=p</a:t>
                </a:r>
                <a:r>
                  <a:rPr lang="en-US" sz="1800" baseline="30000" dirty="0">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and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 (p-1)p</a:t>
                </a:r>
                <a:r>
                  <a:rPr lang="en-US" sz="1800" baseline="30000" dirty="0">
                    <a:latin typeface="Calibri" panose="020F0502020204030204" pitchFamily="34" charset="0"/>
                    <a:cs typeface="Calibri" panose="020F0502020204030204" pitchFamily="34" charset="0"/>
                  </a:rPr>
                  <a:t>e-1</a:t>
                </a:r>
                <a:r>
                  <a:rPr lang="en-US" sz="1800" dirty="0">
                    <a:latin typeface="Calibri" panose="020F0502020204030204" pitchFamily="34" charset="0"/>
                    <a:cs typeface="Calibri" panose="020F0502020204030204" pitchFamily="34" charset="0"/>
                  </a:rPr>
                  <a:t> and J has a cyclic group of order p-1.  The cyclic subgroups of</a:t>
                </a:r>
              </a:p>
              <a:p>
                <a:pPr lvl="1">
                  <a:spcBef>
                    <a:spcPts val="200"/>
                  </a:spcBef>
                  <a:buNone/>
                </a:pPr>
                <a:r>
                  <a:rPr lang="en-US" sz="1800" dirty="0">
                    <a:latin typeface="Calibri" panose="020F0502020204030204" pitchFamily="34" charset="0"/>
                    <a:cs typeface="Calibri" panose="020F0502020204030204" pitchFamily="34" charset="0"/>
                  </a:rPr>
                  <a:t>Z/(</a:t>
                </a:r>
                <a:r>
                  <a:rPr lang="en-US" sz="1800" dirty="0" err="1">
                    <a:latin typeface="Calibri" panose="020F0502020204030204" pitchFamily="34" charset="0"/>
                    <a:cs typeface="Calibri" panose="020F0502020204030204" pitchFamily="34" charset="0"/>
                  </a:rPr>
                  <a:t>p</a:t>
                </a:r>
                <a:r>
                  <a:rPr lang="en-US" sz="1800" baseline="30000" dirty="0" err="1">
                    <a:latin typeface="Calibri" panose="020F0502020204030204" pitchFamily="34" charset="0"/>
                    <a:cs typeface="Calibri" panose="020F0502020204030204" pitchFamily="34" charset="0"/>
                  </a:rPr>
                  <a:t>e</a:t>
                </a:r>
                <a:r>
                  <a:rPr lang="en-US" sz="1800" dirty="0" err="1">
                    <a:latin typeface="Calibri" panose="020F0502020204030204" pitchFamily="34" charset="0"/>
                    <a:cs typeface="Calibri" panose="020F0502020204030204" pitchFamily="34" charset="0"/>
                  </a:rPr>
                  <a:t>Z</a:t>
                </a:r>
                <a:r>
                  <a:rPr lang="en-US" sz="1800" dirty="0">
                    <a:latin typeface="Calibri" panose="020F0502020204030204" pitchFamily="34" charset="0"/>
                    <a:cs typeface="Calibri" panose="020F0502020204030204" pitchFamily="34" charset="0"/>
                  </a:rPr>
                  <a:t>) have |Z</a:t>
                </a:r>
                <a:r>
                  <a:rPr lang="en-US" sz="1800" baseline="-25000" dirty="0">
                    <a:latin typeface="Calibri" panose="020F0502020204030204" pitchFamily="34" charset="0"/>
                    <a:cs typeface="Calibri" panose="020F0502020204030204" pitchFamily="34" charset="0"/>
                  </a:rPr>
                  <a:t>n</a:t>
                </a:r>
                <a:r>
                  <a:rPr lang="en-US" sz="1800" dirty="0">
                    <a:latin typeface="Calibri" panose="020F0502020204030204" pitchFamily="34" charset="0"/>
                    <a:cs typeface="Calibri" panose="020F0502020204030204" pitchFamily="34" charset="0"/>
                  </a:rPr>
                  <a:t>*|/|K|≧4 unless n=9 and we can verify the theorem holds for n=9.</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524000"/>
                <a:ext cx="8229600" cy="45720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is prime if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oMath>
                </a14:m>
                <a:r>
                  <a:rPr lang="en-US" sz="2400" dirty="0">
                    <a:latin typeface="Calibri" panose="020F0502020204030204" pitchFamily="34" charset="0"/>
                    <a:cs typeface="Calibri" panose="020F0502020204030204" pitchFamily="34" charset="0"/>
                  </a:rPr>
                  <a:t> does not divide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&lt;√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Deterministic tests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4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400" dirty="0" err="1">
                    <a:latin typeface="Calibri" panose="020F0502020204030204" pitchFamily="34" charset="0"/>
                    <a:cs typeface="Calibri" panose="020F0502020204030204" pitchFamily="34" charset="0"/>
                  </a:rPr>
                  <a:t>Solovay</a:t>
                </a:r>
                <a:r>
                  <a:rPr lang="en-US" sz="2400" dirty="0">
                    <a:latin typeface="Calibri" panose="020F0502020204030204" pitchFamily="34" charset="0"/>
                    <a:cs typeface="Calibri" panose="020F0502020204030204" pitchFamily="34" charset="0"/>
                  </a:rPr>
                  <a:t>-Strassen</a:t>
                </a:r>
              </a:p>
              <a:p>
                <a:pPr lvl="1">
                  <a:spcBef>
                    <a:spcPts val="200"/>
                  </a:spcBef>
                </a:pPr>
                <a:r>
                  <a:rPr lang="en-US" sz="2400" dirty="0">
                    <a:latin typeface="Calibri" panose="020F0502020204030204" pitchFamily="34" charset="0"/>
                    <a:cs typeface="Calibri" panose="020F0502020204030204" pitchFamily="34" charset="0"/>
                  </a:rPr>
                  <a:t>Miller-Rabin works fine</a:t>
                </a:r>
              </a:p>
              <a:p>
                <a:pPr lvl="1">
                  <a:spcBef>
                    <a:spcPts val="200"/>
                  </a:spcBef>
                </a:pPr>
                <a:r>
                  <a:rPr lang="en-US" sz="24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m:rPr>
                        <m:sty m:val="p"/>
                      </m:rPr>
                      <a:rPr lang="en-US" sz="2400" i="1" dirty="0" smtClean="0">
                        <a:latin typeface="Cambria Math" panose="02040503050406030204" pitchFamily="18" charset="0"/>
                        <a:cs typeface="Calibri" panose="020F0502020204030204" pitchFamily="34" charset="0"/>
                      </a:rPr>
                      <m:t>ln</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))2</m:t>
                    </m:r>
                  </m:oMath>
                </a14:m>
                <a:r>
                  <a:rPr lang="en-US" sz="24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524000"/>
                <a:ext cx="8229600" cy="4572000"/>
              </a:xfrm>
              <a:blipFill>
                <a:blip r:embed="rId2"/>
                <a:stretch>
                  <a:fillRect l="-1235" t="-1385" r="-1080"/>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r,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7848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−1=560=24∙5∙7</m:t>
                    </m:r>
                  </m:oMath>
                </a14:m>
                <a:r>
                  <a:rPr lang="en-US" sz="2400" dirty="0">
                    <a:latin typeface="Calibri" panose="020F0502020204030204" pitchFamily="34" charset="0"/>
                    <a:cs typeface="Calibri" panose="020F0502020204030204" pitchFamily="34" charset="0"/>
                  </a:rPr>
                  <a:t>.  Pick a=2.</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35</a:t>
                </a:r>
                <a:r>
                  <a:rPr lang="en-US" sz="2400" dirty="0">
                    <a:latin typeface="Calibri" panose="020F0502020204030204" pitchFamily="34" charset="0"/>
                    <a:cs typeface="Calibri" panose="020F0502020204030204" pitchFamily="34" charset="0"/>
                  </a:rPr>
                  <a:t>= 263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166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67 (mod n)</a:t>
                </a:r>
              </a:p>
              <a:p>
                <a:pPr lvl="1">
                  <a:lnSpc>
                    <a:spcPct val="90000"/>
                  </a:lnSpc>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b</a:t>
                </a:r>
                <a:r>
                  <a:rPr lang="en-US" sz="2400" baseline="-25000" dirty="0">
                    <a:latin typeface="Calibri" panose="020F0502020204030204" pitchFamily="34" charset="0"/>
                    <a:cs typeface="Calibri" panose="020F0502020204030204" pitchFamily="34" charset="0"/>
                  </a:rPr>
                  <a:t>2</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561 is composite.  In fact, (b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 561)=33.</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7848600" cy="3581400"/>
              </a:xfrm>
              <a:blipFill>
                <a:blip r:embed="rId3"/>
                <a:stretch>
                  <a:fillRect l="-1292"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838200" y="0"/>
            <a:ext cx="7772400" cy="838200"/>
          </a:xfrm>
        </p:spPr>
        <p:txBody>
          <a:bodyPr/>
          <a:lstStyle/>
          <a:p>
            <a:r>
              <a:rPr lang="en-US" sz="360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685800" y="1981200"/>
                <a:ext cx="8077200" cy="28956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685800" y="1981200"/>
                <a:ext cx="8077200" cy="2895600"/>
              </a:xfrm>
              <a:blipFill>
                <a:blip r:embed="rId2"/>
                <a:stretch>
                  <a:fillRect l="-1256" t="-1754" b="-9211"/>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23∙3∙5∙23∙199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D(E(Y))= </a:t>
            </a:r>
            <a:r>
              <a:rPr lang="en-US" sz="2400" dirty="0" err="1">
                <a:latin typeface="Calibri" panose="020F0502020204030204" pitchFamily="34" charset="0"/>
                <a:cs typeface="Calibri" panose="020F0502020204030204" pitchFamily="34" charset="0"/>
              </a:rPr>
              <a:t>Y</a:t>
            </a:r>
            <a:r>
              <a:rPr lang="en-US" sz="2400" baseline="30000" dirty="0" err="1">
                <a:latin typeface="Calibri" panose="020F0502020204030204" pitchFamily="34" charset="0"/>
                <a:cs typeface="Calibri" panose="020F0502020204030204" pitchFamily="34" charset="0"/>
              </a:rPr>
              <a:t>ed</a:t>
            </a:r>
            <a:r>
              <a:rPr lang="en-US" sz="2400" dirty="0">
                <a:latin typeface="Calibri" panose="020F0502020204030204" pitchFamily="34" charset="0"/>
                <a:cs typeface="Calibri" panose="020F0502020204030204" pitchFamily="34" charset="0"/>
              </a:rPr>
              <a:t> mod n= Y </a:t>
            </a:r>
          </a:p>
          <a:p>
            <a:pPr>
              <a:buFontTx/>
              <a:buNone/>
            </a:pPr>
            <a:r>
              <a:rPr lang="en-US" sz="2400" dirty="0">
                <a:latin typeface="Calibri" panose="020F0502020204030204" pitchFamily="34" charset="0"/>
                <a:cs typeface="Calibri" panose="020F0502020204030204" pitchFamily="34" charset="0"/>
              </a:rPr>
              <a:t>	E(D(Y))= </a:t>
            </a:r>
            <a:r>
              <a:rPr lang="en-US" sz="2400" dirty="0" err="1">
                <a:latin typeface="Calibri" panose="020F0502020204030204" pitchFamily="34" charset="0"/>
                <a:cs typeface="Calibri" panose="020F0502020204030204" pitchFamily="34" charset="0"/>
              </a:rPr>
              <a:t>Y</a:t>
            </a:r>
            <a:r>
              <a:rPr lang="en-US" sz="2400" baseline="30000" dirty="0" err="1">
                <a:latin typeface="Calibri" panose="020F0502020204030204" pitchFamily="34" charset="0"/>
                <a:cs typeface="Calibri" panose="020F0502020204030204" pitchFamily="34" charset="0"/>
              </a:rPr>
              <a:t>de</a:t>
            </a:r>
            <a:r>
              <a:rPr lang="en-US" sz="2400" dirty="0">
                <a:latin typeface="Calibri" panose="020F0502020204030204" pitchFamily="34" charset="0"/>
                <a:cs typeface="Calibri" panose="020F0502020204030204" pitchFamily="34" charset="0"/>
              </a:rPr>
              <a:t> mod n= Y</a:t>
            </a: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D(Y)= Y</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141514"/>
            <a:ext cx="9144000" cy="762000"/>
          </a:xfrm>
        </p:spPr>
        <p:txBody>
          <a:bodyPr/>
          <a:lstStyle/>
          <a:p>
            <a:r>
              <a:rPr lang="en-US" sz="3600" dirty="0"/>
              <a:t>Old days: p and q should be “strong primes”</a:t>
            </a:r>
          </a:p>
        </p:txBody>
      </p:sp>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p is a “strong prime” if</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r.</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s.</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r-1 has a large prime factor, 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(e,p-1) =1=(e, q-1)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(p-1, q-1) should be “small”</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should not be near the ratio of two small integers</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(2it+1),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2(s</a:t>
                </a:r>
                <a:r>
                  <a:rPr lang="en-US" sz="2000" baseline="30000" dirty="0">
                    <a:latin typeface="Calibri" panose="020F0502020204030204" pitchFamily="34" charset="0"/>
                    <a:cs typeface="Calibri" panose="020F0502020204030204" pitchFamily="34" charset="0"/>
                  </a:rPr>
                  <a:t>(r-2)</a:t>
                </a:r>
                <a:r>
                  <a:rPr lang="en-US" sz="2000" dirty="0">
                    <a:latin typeface="Calibri" panose="020F0502020204030204" pitchFamily="34" charset="0"/>
                    <a:cs typeface="Calibri" panose="020F0502020204030204" pitchFamily="34" charset="0"/>
                  </a:rPr>
                  <a:t> (mod r))s-1.</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 j=j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+1,…; denote this prime as p= (p</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+2jrs).</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N=</a:t>
                </a:r>
                <a:r>
                  <a:rPr lang="en-US" sz="2000" dirty="0" err="1">
                    <a:latin typeface="Calibri" panose="020F0502020204030204" pitchFamily="34" charset="0"/>
                    <a:cs typeface="Calibri" panose="020F0502020204030204" pitchFamily="34" charset="0"/>
                  </a:rPr>
                  <a:t>pq</a:t>
                </a:r>
                <a:r>
                  <a:rPr lang="en-US" sz="2000" dirty="0">
                    <a:latin typeface="Calibri" panose="020F0502020204030204" pitchFamily="34" charset="0"/>
                    <a:cs typeface="Calibri" panose="020F0502020204030204" pitchFamily="34" charset="0"/>
                  </a:rPr>
                  <a:t>, q&lt;p&lt;2q, d&lt;1/3n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given &lt;</a:t>
                </a:r>
                <a:r>
                  <a:rPr lang="en-US" sz="2000" dirty="0" err="1">
                    <a:latin typeface="Calibri" panose="020F0502020204030204" pitchFamily="34" charset="0"/>
                    <a:cs typeface="Calibri" panose="020F0502020204030204" pitchFamily="34" charset="0"/>
                  </a:rPr>
                  <a:t>N,e</a:t>
                </a:r>
                <a:r>
                  <a:rPr lang="en-US" sz="2000" dirty="0">
                    <a:latin typeface="Calibri" panose="020F0502020204030204" pitchFamily="34" charset="0"/>
                    <a:cs typeface="Calibri" panose="020F0502020204030204" pitchFamily="34" charset="0"/>
                  </a:rPr>
                  <a:t>&gt;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868384"/>
            <a:ext cx="8229600" cy="4800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4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400" dirty="0">
                <a:latin typeface="Calibri" panose="020F0502020204030204" pitchFamily="34" charset="0"/>
                <a:cs typeface="Calibri" panose="020F0502020204030204" pitchFamily="34" charset="0"/>
              </a:rPr>
              <a:t>Timing/Glitching</a:t>
            </a:r>
          </a:p>
          <a:p>
            <a:pPr>
              <a:lnSpc>
                <a:spcPct val="80000"/>
              </a:lnSpc>
              <a:spcBef>
                <a:spcPts val="200"/>
              </a:spcBef>
            </a:pPr>
            <a:r>
              <a:rPr lang="en-US" sz="2400" dirty="0" err="1">
                <a:latin typeface="Calibri" panose="020F0502020204030204" pitchFamily="34" charset="0"/>
                <a:cs typeface="Calibri" panose="020F0502020204030204" pitchFamily="34" charset="0"/>
              </a:rPr>
              <a:t>Bleichenbacher’s</a:t>
            </a:r>
            <a:r>
              <a:rPr lang="en-US" sz="24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400" dirty="0">
                <a:latin typeface="Calibri" panose="020F0502020204030204" pitchFamily="34" charset="0"/>
                <a:cs typeface="Calibri" panose="020F0502020204030204" pitchFamily="34" charset="0"/>
              </a:rPr>
              <a:t>Factoring</a:t>
            </a:r>
          </a:p>
          <a:p>
            <a:pPr lvl="1">
              <a:lnSpc>
                <a:spcPct val="80000"/>
              </a:lnSpc>
              <a:spcBef>
                <a:spcPts val="200"/>
              </a:spcBef>
            </a:pPr>
            <a:r>
              <a:rPr lang="en-US" sz="24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400" dirty="0">
                <a:latin typeface="Calibri" panose="020F0502020204030204" pitchFamily="34" charset="0"/>
                <a:cs typeface="Calibri" panose="020F0502020204030204" pitchFamily="34" charset="0"/>
              </a:rPr>
              <a:t>p-1</a:t>
            </a:r>
          </a:p>
          <a:p>
            <a:pPr lvl="1">
              <a:lnSpc>
                <a:spcPct val="80000"/>
              </a:lnSpc>
              <a:spcBef>
                <a:spcPts val="200"/>
              </a:spcBef>
            </a:pPr>
            <a:r>
              <a:rPr lang="en-US" sz="24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4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Reference: </a:t>
            </a:r>
            <a:r>
              <a:rPr lang="en-US" sz="2400" dirty="0" err="1">
                <a:latin typeface="Calibri" panose="020F0502020204030204" pitchFamily="34" charset="0"/>
                <a:cs typeface="Calibri" panose="020F0502020204030204" pitchFamily="34" charset="0"/>
              </a:rPr>
              <a:t>Boneh</a:t>
            </a:r>
            <a:r>
              <a:rPr lang="en-US" sz="2400" dirty="0">
                <a:latin typeface="Calibri" panose="020F0502020204030204" pitchFamily="34" charset="0"/>
                <a:cs typeface="Calibri" panose="020F0502020204030204" pitchFamily="34" charset="0"/>
              </a:rPr>
              <a:t>, Twenty years of attacks on RSA. Notices AMS</a:t>
            </a:r>
            <a:r>
              <a:rPr lang="en-US" sz="2000" dirty="0">
                <a:latin typeface="Calibri" panose="020F0502020204030204" pitchFamily="34" charset="0"/>
                <a:cs typeface="Calibri" panose="020F0502020204030204" pitchFamily="34" charset="0"/>
              </a:rPr>
              <a: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q&lt;p&lt;2q, n=</a:t>
                </a:r>
                <a:r>
                  <a:rPr lang="en-US" sz="2000" dirty="0" err="1">
                    <a:latin typeface="Calibri" panose="020F0502020204030204" pitchFamily="34" charset="0"/>
                    <a:cs typeface="Calibri" panose="020F0502020204030204" pitchFamily="34" charset="0"/>
                    <a:sym typeface="Symbol" pitchFamily="18" charset="2"/>
                  </a:rPr>
                  <a:t>pq</a:t>
                </a:r>
                <a:r>
                  <a:rPr lang="en-US" sz="2000" dirty="0">
                    <a:latin typeface="Calibri" panose="020F0502020204030204" pitchFamily="34" charset="0"/>
                    <a:cs typeface="Calibri" panose="020F0502020204030204" pitchFamily="34" charset="0"/>
                    <a:sym typeface="Symbol" pitchFamily="18" charset="2"/>
                  </a:rPr>
                  <a:t>, 1</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d,e&lt;</a:t>
                </a:r>
                <a:r>
                  <a:rPr lang="en-US" sz="2000" dirty="0">
                    <a:latin typeface="Calibri" panose="020F0502020204030204" pitchFamily="34" charset="0"/>
                    <a:cs typeface="Calibri" panose="020F0502020204030204" pitchFamily="34" charset="0"/>
                  </a:rPr>
                  <a:t>f(n) and d&lt;1/3 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d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A/B with k=A, d=B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292"/>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400" dirty="0">
                    <a:latin typeface="Calibri" panose="020F0502020204030204" pitchFamily="34" charset="0"/>
                    <a:cs typeface="Calibri" panose="020F0502020204030204" pitchFamily="34" charset="0"/>
                  </a:rPr>
                  <a:t>Attack on repeated squaring</a:t>
                </a:r>
              </a:p>
              <a:p>
                <a:pPr lvl="1"/>
                <a:r>
                  <a:rPr lang="en-US" sz="2400" dirty="0">
                    <a:latin typeface="Calibri" panose="020F0502020204030204" pitchFamily="34" charset="0"/>
                    <a:cs typeface="Calibri" panose="020F0502020204030204" pitchFamily="34" charset="0"/>
                  </a:rPr>
                  <a:t>Does not work if CRT or Montgomery used</a:t>
                </a:r>
              </a:p>
              <a:p>
                <a:pPr lvl="1"/>
                <a:r>
                  <a:rPr lang="en-US" sz="2400" dirty="0">
                    <a:latin typeface="Calibri" panose="020F0502020204030204" pitchFamily="34" charset="0"/>
                    <a:cs typeface="Calibri" panose="020F0502020204030204" pitchFamily="34" charset="0"/>
                  </a:rPr>
                  <a:t>In most applications, CRT and Montgomery multiplication are used</a:t>
                </a:r>
              </a:p>
              <a:p>
                <a:r>
                  <a:rPr lang="en-US" sz="2400" dirty="0">
                    <a:latin typeface="Calibri" panose="020F0502020204030204" pitchFamily="34" charset="0"/>
                    <a:cs typeface="Calibri" panose="020F0502020204030204" pitchFamily="34" charset="0"/>
                  </a:rPr>
                  <a:t>This attack originally designed for smartcards </a:t>
                </a:r>
              </a:p>
              <a:p>
                <a:r>
                  <a:rPr lang="en-US" sz="2400" dirty="0">
                    <a:latin typeface="Calibri" panose="020F0502020204030204" pitchFamily="34" charset="0"/>
                    <a:cs typeface="Calibri" panose="020F0502020204030204" pitchFamily="34" charset="0"/>
                  </a:rPr>
                  <a:t>Can be generalized (differential power analysis)</a:t>
                </a:r>
              </a:p>
              <a:p>
                <a:r>
                  <a:rPr lang="en-US" sz="2400" dirty="0">
                    <a:latin typeface="Calibri" panose="020F0502020204030204" pitchFamily="34" charset="0"/>
                    <a:cs typeface="Calibri" panose="020F0502020204030204" pitchFamily="34" charset="0"/>
                  </a:rPr>
                  <a:t>Recover private key bits one (or a few) at a time</a:t>
                </a:r>
              </a:p>
              <a:p>
                <a:pPr lvl="1"/>
                <a:r>
                  <a:rPr lang="en-US" sz="2400" dirty="0">
                    <a:latin typeface="Calibri" panose="020F0502020204030204" pitchFamily="34" charset="0"/>
                    <a:cs typeface="Calibri" panose="020F0502020204030204" pitchFamily="34" charset="0"/>
                  </a:rPr>
                  <a:t>Private key: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dirty="0" smtClean="0">
                        <a:latin typeface="Cambria Math" panose="02040503050406030204" pitchFamily="18" charset="0"/>
                        <a:cs typeface="Calibri" panose="020F0502020204030204" pitchFamily="34" charset="0"/>
                      </a:rPr>
                      <m:t> = </m:t>
                    </m:r>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0</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𝑑</m:t>
                    </m:r>
                    <m:r>
                      <a:rPr lang="en-US" sz="2400" i="1" baseline="-25000"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0</m:t>
                    </m:r>
                    <m:r>
                      <a:rPr lang="en-US" sz="2400" i="1" dirty="0">
                        <a:latin typeface="Cambria Math" panose="02040503050406030204" pitchFamily="18" charset="0"/>
                        <a:cs typeface="Calibri" panose="020F0502020204030204" pitchFamily="34" charset="0"/>
                      </a:rPr>
                      <m:t> = 1</m:t>
                    </m:r>
                  </m:oMath>
                </a14:m>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Recover bits in order,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𝑑</m:t>
                    </m:r>
                    <m:r>
                      <a:rPr lang="en-US" sz="2400" i="1" baseline="-25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1246" t="-1511" r="-77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p:sp>
        <p:nvSpPr>
          <p:cNvPr id="257027" name="Rectangle 3"/>
          <p:cNvSpPr>
            <a:spLocks noGrp="1" noChangeArrowheads="1"/>
          </p:cNvSpPr>
          <p:nvPr>
            <p:ph type="body" idx="1"/>
          </p:nvPr>
        </p:nvSpPr>
        <p:spPr>
          <a:xfrm>
            <a:off x="491836" y="1981200"/>
            <a:ext cx="8375255" cy="3352800"/>
          </a:xfrm>
        </p:spPr>
        <p:txBody>
          <a:bodyPr/>
          <a:lstStyle/>
          <a:p>
            <a:r>
              <a:rPr lang="en-US" sz="2400" dirty="0">
                <a:latin typeface="Calibri" panose="020F0502020204030204" pitchFamily="34" charset="0"/>
                <a:cs typeface="Calibri" panose="020F0502020204030204" pitchFamily="34" charset="0"/>
              </a:rPr>
              <a:t>Suppose bits d</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d</a:t>
            </a:r>
            <a:r>
              <a:rPr lang="en-US" sz="2400" baseline="-25000" dirty="0">
                <a:latin typeface="Calibri" panose="020F0502020204030204" pitchFamily="34" charset="0"/>
                <a:cs typeface="Calibri" panose="020F0502020204030204" pitchFamily="34" charset="0"/>
              </a:rPr>
              <a:t>k</a:t>
            </a:r>
            <a:r>
              <a:rPr lang="en-US" sz="2400" baseline="-25000" dirty="0">
                <a:latin typeface="Calibri" panose="020F0502020204030204" pitchFamily="34" charset="0"/>
                <a:cs typeface="Calibri" panose="020F0502020204030204" pitchFamily="34" charset="0"/>
                <a:sym typeface="Symbol" pitchFamily="18" charset="2"/>
              </a:rPr>
              <a:t></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are known</a:t>
            </a:r>
          </a:p>
          <a:p>
            <a:r>
              <a:rPr lang="en-US" sz="2400" dirty="0">
                <a:latin typeface="Calibri" panose="020F0502020204030204" pitchFamily="34" charset="0"/>
                <a:cs typeface="Calibri" panose="020F0502020204030204" pitchFamily="34" charset="0"/>
              </a:rPr>
              <a:t>We want to determine bit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Randomly select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250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for j=0,1,…,m-1, obtain timings T(</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for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baseline="30000" dirty="0" err="1">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For each </a:t>
            </a:r>
            <a:r>
              <a:rPr lang="en-US" sz="2400" dirty="0" err="1">
                <a:latin typeface="Calibri" panose="020F0502020204030204" pitchFamily="34" charset="0"/>
                <a:cs typeface="Calibri" panose="020F0502020204030204" pitchFamily="34" charset="0"/>
              </a:rPr>
              <a:t>C</a:t>
            </a:r>
            <a:r>
              <a:rPr lang="en-US" sz="2400" baseline="-25000" dirty="0" err="1">
                <a:latin typeface="Calibri" panose="020F0502020204030204" pitchFamily="34" charset="0"/>
                <a:cs typeface="Calibri" panose="020F0502020204030204" pitchFamily="34" charset="0"/>
              </a:rPr>
              <a:t>j</a:t>
            </a:r>
            <a:r>
              <a:rPr lang="en-US" sz="2400" dirty="0">
                <a:latin typeface="Calibri" panose="020F0502020204030204" pitchFamily="34" charset="0"/>
                <a:cs typeface="Calibri" panose="020F0502020204030204" pitchFamily="34" charset="0"/>
              </a:rPr>
              <a:t> emulate steps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=1,2,…,k-1 of repeated squaring</a:t>
            </a:r>
          </a:p>
          <a:p>
            <a:r>
              <a:rPr lang="en-US" sz="2400" dirty="0">
                <a:latin typeface="Calibri" panose="020F0502020204030204" pitchFamily="34" charset="0"/>
                <a:cs typeface="Calibri" panose="020F0502020204030204" pitchFamily="34" charset="0"/>
              </a:rPr>
              <a:t>At step k, emulate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0 and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1</a:t>
            </a:r>
          </a:p>
          <a:p>
            <a:r>
              <a:rPr lang="en-US" sz="2400" i="1" dirty="0">
                <a:latin typeface="Calibri" panose="020F0502020204030204" pitchFamily="34" charset="0"/>
                <a:cs typeface="Calibri" panose="020F0502020204030204" pitchFamily="34" charset="0"/>
              </a:rPr>
              <a:t>Variance</a:t>
            </a:r>
            <a:r>
              <a:rPr lang="en-US" sz="2400" dirty="0">
                <a:latin typeface="Calibri" panose="020F0502020204030204" pitchFamily="34" charset="0"/>
                <a:cs typeface="Calibri" panose="020F0502020204030204" pitchFamily="34" charset="0"/>
              </a:rPr>
              <a:t> of timing difference will be smaller for correct choice of d</a:t>
            </a:r>
            <a:r>
              <a:rPr lang="en-US" sz="2400" baseline="-25000" dirty="0">
                <a:latin typeface="Calibri" panose="020F0502020204030204" pitchFamily="34" charset="0"/>
                <a:cs typeface="Calibri" panose="020F0502020204030204" pitchFamily="34" charset="0"/>
              </a:rPr>
              <a:t>k</a:t>
            </a:r>
            <a:r>
              <a:rPr lang="en-US" sz="24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Y = </a:t>
            </a:r>
            <a:r>
              <a:rPr lang="en-US" sz="2400" dirty="0" err="1">
                <a:latin typeface="Calibri" panose="020F0502020204030204" pitchFamily="34" charset="0"/>
                <a:cs typeface="Calibri" panose="020F0502020204030204" pitchFamily="34" charset="0"/>
              </a:rPr>
              <a:t>r</a:t>
            </a:r>
            <a:r>
              <a:rPr lang="en-US" sz="2400" baseline="30000" dirty="0" err="1">
                <a:latin typeface="Calibri" panose="020F0502020204030204" pitchFamily="34" charset="0"/>
                <a:cs typeface="Calibri" panose="020F0502020204030204" pitchFamily="34" charset="0"/>
              </a:rPr>
              <a:t>e</a:t>
            </a:r>
            <a:r>
              <a:rPr lang="en-US" sz="2400" dirty="0" err="1">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Decrypt Y then multiply by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(mod N):</a:t>
            </a:r>
          </a:p>
          <a:p>
            <a:pPr>
              <a:buFont typeface="Wingdings" pitchFamily="2" charset="2"/>
              <a:buNone/>
            </a:pPr>
            <a:r>
              <a:rPr lang="en-US" sz="2400" dirty="0">
                <a:latin typeface="Calibri" panose="020F0502020204030204" pitchFamily="34" charset="0"/>
                <a:cs typeface="Calibri" panose="020F0502020204030204" pitchFamily="34" charset="0"/>
              </a:rPr>
              <a:t>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Yd =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r</a:t>
            </a:r>
            <a:r>
              <a:rPr lang="en-US" sz="2400" baseline="30000" dirty="0" err="1">
                <a:latin typeface="Calibri" panose="020F0502020204030204" pitchFamily="34" charset="0"/>
                <a:cs typeface="Calibri" panose="020F0502020204030204" pitchFamily="34" charset="0"/>
              </a:rPr>
              <a:t>e</a:t>
            </a:r>
            <a:r>
              <a:rPr lang="en-US" sz="2400" dirty="0" err="1">
                <a:latin typeface="Calibri" panose="020F0502020204030204" pitchFamily="34" charset="0"/>
                <a:cs typeface="Calibri" panose="020F0502020204030204" pitchFamily="34" charset="0"/>
              </a:rPr>
              <a:t>C</a:t>
            </a:r>
            <a:r>
              <a:rPr lang="en-US" sz="2400" dirty="0">
                <a:latin typeface="Calibri" panose="020F0502020204030204" pitchFamily="34" charset="0"/>
                <a:cs typeface="Calibri" panose="020F0502020204030204" pitchFamily="34" charset="0"/>
              </a:rPr>
              <a:t>)</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 r</a:t>
            </a:r>
            <a:r>
              <a:rPr lang="en-US" sz="2400" baseline="30000" dirty="0">
                <a:latin typeface="Calibri" panose="020F0502020204030204" pitchFamily="34" charset="0"/>
                <a:cs typeface="Calibri" panose="020F0502020204030204" pitchFamily="34" charset="0"/>
                <a:sym typeface="Symbol" pitchFamily="18" charset="2"/>
              </a:rPr>
              <a:t></a:t>
            </a:r>
            <a:r>
              <a:rPr lang="en-US" sz="2400" baseline="30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rC</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 C</a:t>
            </a:r>
            <a:r>
              <a:rPr lang="en-US" sz="2400" baseline="30000" dirty="0">
                <a:latin typeface="Calibri" panose="020F0502020204030204" pitchFamily="34" charset="0"/>
                <a:cs typeface="Calibri" panose="020F0502020204030204" pitchFamily="34" charset="0"/>
              </a:rPr>
              <a:t>d</a:t>
            </a:r>
            <a:r>
              <a:rPr lang="en-US" sz="2400" dirty="0">
                <a:latin typeface="Calibri" panose="020F0502020204030204" pitchFamily="34" charset="0"/>
                <a:cs typeface="Calibri" panose="020F0502020204030204" pitchFamily="34" charset="0"/>
              </a:rPr>
              <a:t> (mod N)</a:t>
            </a: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 ≈ n/ln(n) is number of primes up to n.</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p-1</a:t>
                </a: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r</a:t>
                </a: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𝑦</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𝑦</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𝑦</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“split” the factors of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304800" y="1447800"/>
                <a:ext cx="8534400" cy="4572000"/>
              </a:xfrm>
            </p:spPr>
            <p:txBody>
              <a:bodyPr/>
              <a:lstStyle/>
              <a:p>
                <a:r>
                  <a:rPr lang="en-US" sz="20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t=</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largest power of q (prime) ≤B.</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p-1| k and thus that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(mod p).</a:t>
                </a:r>
              </a:p>
              <a:p>
                <a:pPr lvl="1"/>
                <a:r>
                  <a:rPr lang="en-US" sz="2000" dirty="0">
                    <a:latin typeface="Calibri" panose="020F0502020204030204" pitchFamily="34" charset="0"/>
                    <a:cs typeface="Calibri" panose="020F0502020204030204" pitchFamily="34" charset="0"/>
                  </a:rPr>
                  <a:t>Compute (a</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n).</a:t>
                </a:r>
              </a:p>
              <a:p>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Elliptic Curve Factoring Method is an extension of this idea.</a:t>
                </a:r>
              </a:p>
              <a:p>
                <a:r>
                  <a:rPr lang="en-US" sz="20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304800" y="1447800"/>
                <a:ext cx="8534400" cy="4572000"/>
              </a:xfrm>
              <a:blipFill>
                <a:blip r:embed="rId3"/>
                <a:stretch>
                  <a:fillRect l="-744" t="-831"/>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55594" y="1760908"/>
                <a:ext cx="6033053"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=656=</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55594" y="1760908"/>
                <a:ext cx="6033053" cy="3801692"/>
              </a:xfrm>
              <a:blipFill>
                <a:blip r:embed="rId3"/>
                <a:stretch>
                  <a:fillRect l="-1050" t="-199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42900" y="1524000"/>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n= 7429. </a:t>
                </a:r>
              </a:p>
              <a:p>
                <a:pPr>
                  <a:lnSpc>
                    <a:spcPct val="90000"/>
                  </a:lnSpc>
                  <a:spcBef>
                    <a:spcPts val="200"/>
                  </a:spcBef>
                </a:pPr>
                <a:r>
                  <a:rPr lang="en-US" sz="2000" dirty="0">
                    <a:latin typeface="Calibri" panose="020F0502020204030204" pitchFamily="34" charset="0"/>
                    <a:cs typeface="Calibri" panose="020F0502020204030204" pitchFamily="34" charset="0"/>
                  </a:rPr>
                  <a:t>Pick a “base” B of small primes.</a:t>
                </a:r>
              </a:p>
              <a:p>
                <a:pPr lvl="1">
                  <a:lnSpc>
                    <a:spcPct val="90000"/>
                  </a:lnSpc>
                  <a:spcBef>
                    <a:spcPts val="200"/>
                  </a:spcBef>
                </a:pPr>
                <a:r>
                  <a:rPr lang="en-US" sz="2000" dirty="0">
                    <a:latin typeface="Calibri" panose="020F0502020204030204" pitchFamily="34" charset="0"/>
                    <a:cs typeface="Calibri" panose="020F0502020204030204" pitchFamily="34" charset="0"/>
                  </a:rPr>
                  <a:t>B={-1,2,3,5,7}.  A number is “B-smooth” if all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f</m:t>
                    </m:r>
                    <m:d>
                      <m:dPr>
                        <m:ctrlPr>
                          <a:rPr lang="en-US" sz="2000" b="0" i="1" smtClean="0">
                            <a:latin typeface="Cambria Math" panose="02040503050406030204" pitchFamily="18" charset="0"/>
                            <a:cs typeface="Calibri" panose="020F0502020204030204" pitchFamily="34" charset="0"/>
                          </a:rPr>
                        </m:ctrlPr>
                      </m:dPr>
                      <m:e>
                        <m:r>
                          <m:rPr>
                            <m:sty m:val="p"/>
                          </m:rPr>
                          <a:rPr lang="en-US" sz="2000" b="0" i="0" smtClean="0">
                            <a:latin typeface="Cambria Math" panose="02040503050406030204" pitchFamily="18" charset="0"/>
                            <a:cs typeface="Calibri" panose="020F0502020204030204" pitchFamily="34" charset="0"/>
                          </a:rPr>
                          <m:t>x</m:t>
                        </m:r>
                      </m:e>
                    </m:d>
                    <m:r>
                      <a:rPr lang="en-US" sz="2000" b="0" i="0"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+86)2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f(x) for small |x| 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(−3)= 832= (</m:t>
                    </m:r>
                    <m:r>
                      <a:rPr lang="en-US" sz="2000" i="1" dirty="0">
                        <a:latin typeface="Cambria Math" panose="02040503050406030204" pitchFamily="18" charset="0"/>
                        <a:cs typeface="Calibri" panose="020F0502020204030204" pitchFamily="34" charset="0"/>
                      </a:rPr>
                      <m:t>−1)122335</m:t>
                    </m:r>
                    <m:r>
                      <a:rPr lang="en-US" sz="2000" i="1" baseline="30000" dirty="0">
                        <a:latin typeface="Cambria Math" panose="02040503050406030204" pitchFamily="18" charset="0"/>
                        <a:cs typeface="Calibri" panose="020F0502020204030204" pitchFamily="34" charset="0"/>
                      </a:rPr>
                      <m:t>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872= 2</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baseline="30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7</m:t>
                    </m:r>
                    <m:r>
                      <a:rPr lang="en-US" sz="2000" i="1" baseline="30000" dirty="0">
                        <a:latin typeface="Cambria Math" panose="02040503050406030204" pitchFamily="18" charset="0"/>
                        <a:cs typeface="Calibri" panose="020F0502020204030204" pitchFamily="34" charset="0"/>
                      </a:rPr>
                      <m:t>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882= 3</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baseline="30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7</m:t>
                    </m:r>
                    <m:r>
                      <a:rPr lang="en-US" sz="2000" i="1" baseline="30000" dirty="0">
                        <a:latin typeface="Cambria Math" panose="02040503050406030204" pitchFamily="18" charset="0"/>
                        <a:cs typeface="Calibri" panose="020F0502020204030204" pitchFamily="34" charset="0"/>
                      </a:rPr>
                      <m:t>1</m:t>
                    </m:r>
                  </m:oMath>
                </a14:m>
                <a:endParaRPr lang="en-US" sz="2000" baseline="30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(2⋅3⋅5⋅7)</m:t>
                    </m:r>
                    <m:r>
                      <a:rPr lang="en-US" sz="2000" i="1" baseline="30000"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87⋅88−2⋅3⋅5⋅7=227−210=17.  (17, 7429)= 17</m:t>
                    </m:r>
                  </m:oMath>
                </a14:m>
                <a:r>
                  <a:rPr lang="en-US" sz="2000" dirty="0">
                    <a:latin typeface="Calibri" panose="020F0502020204030204" pitchFamily="34" charset="0"/>
                    <a:cs typeface="Calibri" panose="020F0502020204030204" pitchFamily="34" charset="0"/>
                  </a:rPr>
                  <a:t>.</a:t>
                </a:r>
              </a:p>
              <a:p>
                <a:pPr lvl="1">
                  <a:lnSpc>
                    <a:spcPct val="90000"/>
                  </a:lnSpc>
                </a:pPr>
                <a:endParaRPr lang="en-US" sz="20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42900" y="1524000"/>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libri" panose="020F0502020204030204" pitchFamily="34" charset="0"/>
                      </a:rPr>
                      <m:t>ℬ</m:t>
                    </m:r>
                    <m:r>
                      <a:rPr lang="en-US" sz="2400" b="0" i="1" smtClean="0">
                        <a:latin typeface="Cambria Math" panose="02040503050406030204" pitchFamily="18" charset="0"/>
                        <a:cs typeface="Calibri" panose="020F0502020204030204" pitchFamily="34" charset="0"/>
                      </a:rPr>
                      <m:t>=</m:t>
                    </m:r>
                    <m:d>
                      <m:dPr>
                        <m:begChr m:val="{"/>
                        <m:endChr m:val="}"/>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&lt;</m:t>
                        </m:r>
                        <m:r>
                          <a:rPr lang="en-US" sz="2400" b="0" i="1" smtClean="0">
                            <a:latin typeface="Cambria Math" panose="02040503050406030204" pitchFamily="18" charset="0"/>
                            <a:cs typeface="Calibri" panose="020F0502020204030204" pitchFamily="34" charset="0"/>
                          </a:rPr>
                          <m:t>𝐵</m:t>
                        </m:r>
                      </m:e>
                    </m:d>
                    <m:r>
                      <a:rPr lang="en-US"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r>
                  <a:rPr lang="en-US" sz="2400" dirty="0">
                    <a:ea typeface="Cambria Math" panose="02040503050406030204" pitchFamily="18" charset="0"/>
                    <a:cs typeface="Calibri" panose="020F050202020403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Calibri" panose="020F0502020204030204" pitchFamily="34" charset="0"/>
                      </a:rPr>
                      <m:t>ℬ</m:t>
                    </m:r>
                    <m:r>
                      <a:rPr lang="en-US" sz="2400" i="1">
                        <a:latin typeface="Cambria Math" panose="02040503050406030204" pitchFamily="18" charset="0"/>
                        <a:ea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 k.  These are the </a:t>
                </a:r>
                <a14:m>
                  <m:oMath xmlns:m="http://schemas.openxmlformats.org/officeDocument/2006/math">
                    <m:r>
                      <a:rPr lang="en-US" sz="2400" b="0" i="1" smtClean="0">
                        <a:latin typeface="Cambria Math" panose="02040503050406030204" pitchFamily="18" charset="0"/>
                        <a:cs typeface="Calibri" panose="020F0502020204030204" pitchFamily="34" charset="0"/>
                      </a:rPr>
                      <m:t>𝐵</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smooth primes.</a:t>
                </a:r>
              </a:p>
              <a:p>
                <a:pPr>
                  <a:spcBef>
                    <a:spcPts val="200"/>
                  </a:spcBef>
                </a:pPr>
                <a:r>
                  <a:rPr lang="en-US" sz="2400" dirty="0">
                    <a:latin typeface="Calibri" panose="020F0502020204030204" pitchFamily="34" charset="0"/>
                    <a:cs typeface="Calibri" panose="020F0502020204030204" pitchFamily="34" charset="0"/>
                  </a:rPr>
                  <a:t>If we have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dirty="0" smtClean="0">
                        <a:latin typeface="Cambria Math" panose="02040503050406030204" pitchFamily="18" charset="0"/>
                        <a:cs typeface="Calibri" panose="020F0502020204030204" pitchFamily="34" charset="0"/>
                      </a:rPr>
                      <m:t>&gt;</m:t>
                    </m:r>
                    <m:r>
                      <a:rPr lang="en-US" sz="2400" i="1" dirty="0"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Previous example</a:t>
                </a:r>
                <a:endParaRPr lang="en-US" sz="2800" dirty="0">
                  <a:latin typeface="Calibri" panose="020F0502020204030204" pitchFamily="34" charset="0"/>
                  <a:cs typeface="Calibri" panose="020F0502020204030204" pitchFamily="34" charset="0"/>
                </a:endParaRP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f(1):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f(2):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Solutions are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(0,0), (1,1).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1189" t="-129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mc:Choice xmlns:a14="http://schemas.microsoft.com/office/drawing/2010/main" Requires="a14">
          <p:sp>
            <p:nvSpPr>
              <p:cNvPr id="71685" name="Rectangle 3"/>
              <p:cNvSpPr>
                <a:spLocks noGrp="1" noChangeArrowheads="1"/>
              </p:cNvSpPr>
              <p:nvPr>
                <p:ph type="body" idx="1"/>
              </p:nvPr>
            </p:nvSpPr>
            <p:spPr>
              <a:xfrm>
                <a:off x="266700" y="1485900"/>
                <a:ext cx="8610600" cy="4914900"/>
              </a:xfrm>
            </p:spPr>
            <p:txBody>
              <a:bodyPr/>
              <a:lstStyle/>
              <a:p>
                <a:pPr>
                  <a:spcBef>
                    <a:spcPts val="200"/>
                  </a:spcBef>
                </a:pPr>
                <a:r>
                  <a:rPr lang="en-US" sz="24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4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4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Pick the factor base (</a:t>
                </a:r>
                <a14:m>
                  <m:oMath xmlns:m="http://schemas.openxmlformats.org/officeDocument/2006/math">
                    <m:r>
                      <a:rPr lang="en-US" sz="2400" i="1" dirty="0" smtClean="0">
                        <a:latin typeface="Cambria Math" panose="02040503050406030204" pitchFamily="18" charset="0"/>
                        <a:cs typeface="Calibri" panose="020F0502020204030204" pitchFamily="34" charset="0"/>
                      </a:rPr>
                      <m:t>𝐵</m:t>
                    </m:r>
                  </m:oMath>
                </a14:m>
                <a:r>
                  <a:rPr lang="en-US" sz="24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4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4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p:sp>
            <p:nvSpPr>
              <p:cNvPr id="71685" name="Rectangle 3"/>
              <p:cNvSpPr>
                <a:spLocks noGrp="1" noRot="1" noChangeAspect="1" noMove="1" noResize="1" noEditPoints="1" noAdjustHandles="1" noChangeArrowheads="1" noChangeShapeType="1" noTextEdit="1"/>
              </p:cNvSpPr>
              <p:nvPr>
                <p:ph type="body" idx="1"/>
              </p:nvPr>
            </p:nvSpPr>
            <p:spPr>
              <a:xfrm>
                <a:off x="266700" y="1485900"/>
                <a:ext cx="8610600" cy="4914900"/>
              </a:xfrm>
              <a:blipFill>
                <a:blip r:embed="rId2"/>
                <a:stretch>
                  <a:fillRect l="-1180" t="-1289" r="-1475"/>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mc:Choice xmlns:a14="http://schemas.microsoft.com/office/drawing/2010/main" Requires="a14">
          <p:sp>
            <p:nvSpPr>
              <p:cNvPr id="51205" name="Rectangle 3"/>
              <p:cNvSpPr>
                <a:spLocks noGrp="1" noChangeArrowheads="1"/>
              </p:cNvSpPr>
              <p:nvPr>
                <p:ph type="body" idx="1"/>
              </p:nvPr>
            </p:nvSpPr>
            <p:spPr>
              <a:xfrm>
                <a:off x="381000" y="23241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f(x):  every factor in interval is some multiple of p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This is the sieve.</a:t>
                </a:r>
              </a:p>
            </p:txBody>
          </p:sp>
        </mc:Choice>
        <mc:Fallback>
          <p:sp>
            <p:nvSpPr>
              <p:cNvPr id="51205" name="Rectangle 3"/>
              <p:cNvSpPr>
                <a:spLocks noGrp="1" noRot="1" noChangeAspect="1" noMove="1" noResize="1" noEditPoints="1" noAdjustHandles="1" noChangeArrowheads="1" noChangeShapeType="1" noTextEdit="1"/>
              </p:cNvSpPr>
              <p:nvPr>
                <p:ph type="body" idx="1"/>
              </p:nvPr>
            </p:nvSpPr>
            <p:spPr>
              <a:xfrm>
                <a:off x="381000" y="2324100"/>
                <a:ext cx="8458200" cy="4000500"/>
              </a:xfrm>
              <a:blipFill>
                <a:blip r:embed="rId2"/>
                <a:stretch>
                  <a:fillRect l="-901" t="-631" r="-601"/>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mc:Choice xmlns:a14="http://schemas.microsoft.com/office/drawing/2010/main"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mc:Choice xmlns:a14="http://schemas.microsoft.com/office/drawing/2010/main" Requires="a14">
          <p:sp>
            <p:nvSpPr>
              <p:cNvPr id="80901" name="Rectangle 3"/>
              <p:cNvSpPr>
                <a:spLocks noGrp="1" noChangeArrowheads="1"/>
              </p:cNvSpPr>
              <p:nvPr>
                <p:ph type="body" idx="1"/>
              </p:nvPr>
            </p:nvSpPr>
            <p:spPr>
              <a:xfrm>
                <a:off x="342900" y="1752600"/>
                <a:ext cx="83439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mod p if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If Q is the identity (0:1:0) mod p, third coordinate, z, is 0 mod p.  Then (</a:t>
                </a:r>
                <a:r>
                  <a:rPr lang="en-US" sz="2000" dirty="0" err="1">
                    <a:latin typeface="Calibri" panose="020F0502020204030204" pitchFamily="34" charset="0"/>
                    <a:cs typeface="Calibri" panose="020F0502020204030204" pitchFamily="34" charset="0"/>
                  </a:rPr>
                  <a:t>z,n</a:t>
                </a:r>
                <a:r>
                  <a:rPr lang="en-US" sz="2000" dirty="0">
                    <a:latin typeface="Calibri" panose="020F0502020204030204" pitchFamily="34" charset="0"/>
                    <a:cs typeface="Calibri" panose="020F0502020204030204" pitchFamily="34" charset="0"/>
                  </a:rPr>
                  <a:t>)=p.  Now check to see if the difference of two points (for different k) have last coordinates: (z</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n)=p.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343900" cy="4800600"/>
              </a:xfrm>
              <a:blipFill>
                <a:blip r:embed="rId2"/>
                <a:stretch>
                  <a:fillRect l="-608" t="-1587" r="-760"/>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(p</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1, 2,…, n, one can produce product pairs like (p</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p:sp>
        <p:nvSpPr>
          <p:cNvPr id="89092" name="Rectangle 2"/>
          <p:cNvSpPr>
            <a:spLocks noGrp="1" noChangeArrowheads="1"/>
          </p:cNvSpPr>
          <p:nvPr>
            <p:ph type="title"/>
          </p:nvPr>
        </p:nvSpPr>
        <p:spPr>
          <a:xfrm>
            <a:off x="228600" y="304800"/>
            <a:ext cx="8686800" cy="685800"/>
          </a:xfrm>
        </p:spPr>
        <p:txBody>
          <a:bodyPr/>
          <a:lstStyle/>
          <a:p>
            <a:r>
              <a:rPr lang="en-US" sz="3600" dirty="0"/>
              <a:t>Square roots mod p  -- general comments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400" dirty="0">
                    <a:latin typeface="Calibri" panose="020F0502020204030204" pitchFamily="34" charset="0"/>
                    <a:cs typeface="Calibri" panose="020F0502020204030204" pitchFamily="34" charset="0"/>
                  </a:rPr>
                  <a:t>We want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𝑎</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a:t>
                </a:r>
              </a:p>
              <a:p>
                <a:pPr>
                  <a:spcBef>
                    <a:spcPts val="200"/>
                  </a:spcBef>
                </a:pPr>
                <a:r>
                  <a:rPr lang="en-US" sz="24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𝑎</m:t>
                        </m:r>
                      </m:num>
                      <m:den>
                        <m:r>
                          <a:rPr lang="en-US" sz="2400" b="0" i="1" dirty="0" smtClean="0">
                            <a:latin typeface="Cambria Math" panose="02040503050406030204" pitchFamily="18" charset="0"/>
                          </a:rPr>
                          <m:t>𝑝</m:t>
                        </m:r>
                      </m:den>
                    </m:f>
                    <m:r>
                      <a:rPr lang="en-US" sz="2400" b="0" i="1" dirty="0" smtClean="0">
                        <a:latin typeface="Cambria Math" panose="02040503050406030204" pitchFamily="18"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𝑔</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𝑔</m:t>
                    </m:r>
                    <m:r>
                      <a:rPr lang="en-US" sz="2400" i="1" baseline="30000"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𝑔</m:t>
                        </m:r>
                      </m:e>
                      <m:sup>
                        <m:f>
                          <m:fPr>
                            <m:type m:val="skw"/>
                            <m:ctrlPr>
                              <a:rPr lang="en-US" sz="2400" i="1" dirty="0" smtClean="0">
                                <a:latin typeface="Cambria Math" panose="02040503050406030204" pitchFamily="18" charset="0"/>
                                <a:cs typeface="Calibri" panose="020F0502020204030204" pitchFamily="34" charset="0"/>
                              </a:rPr>
                            </m:ctrlPr>
                          </m:fPr>
                          <m:num>
                            <m:r>
                              <a:rPr lang="en-US" sz="2400" b="0" i="1" dirty="0" smtClean="0">
                                <a:latin typeface="Cambria Math" panose="02040503050406030204" pitchFamily="18" charset="0"/>
                                <a:cs typeface="Calibri" panose="020F0502020204030204" pitchFamily="34" charset="0"/>
                              </a:rPr>
                              <m:t>𝑛</m:t>
                            </m:r>
                          </m:num>
                          <m:den>
                            <m:r>
                              <a:rPr lang="en-US" sz="2400" b="0" i="1" dirty="0" smtClean="0">
                                <a:latin typeface="Cambria Math" panose="02040503050406030204" pitchFamily="18" charset="0"/>
                                <a:cs typeface="Calibri" panose="020F0502020204030204" pitchFamily="34" charset="0"/>
                              </a:rPr>
                              <m:t>2</m:t>
                            </m:r>
                          </m:den>
                        </m:f>
                      </m:sup>
                    </m:sSup>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𝑝</m:t>
                    </m:r>
                    <m:r>
                      <a:rPr lang="en-US" sz="2400" b="0" i="0"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4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Reference: Cohn, Computational Number Theory.</a:t>
                </a:r>
              </a:p>
              <a:p>
                <a:pPr>
                  <a:buNone/>
                </a:pPr>
                <a:endParaRPr lang="en-US" sz="24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2"/>
                <a:stretch>
                  <a:fillRect l="-1280" t="-1146" r="-1120" b="-4011"/>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t>General case - Tonelli-Shanks</a:t>
            </a:r>
          </a:p>
        </p:txBody>
      </p:sp>
      <mc:AlternateContent xmlns:mc="http://schemas.openxmlformats.org/markup-compatibility/2006">
        <mc:Choice xmlns:a14="http://schemas.microsoft.com/office/drawing/2010/main" Requires="a14">
          <p:sp>
            <p:nvSpPr>
              <p:cNvPr id="89093" name="Rectangle 3"/>
              <p:cNvSpPr>
                <a:spLocks noGrp="1" noChangeArrowheads="1"/>
              </p:cNvSpPr>
              <p:nvPr>
                <p:ph type="body" idx="1"/>
              </p:nvPr>
            </p:nvSpPr>
            <p:spPr>
              <a:xfrm>
                <a:off x="533400" y="1752600"/>
                <a:ext cx="82296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−1)/2.</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Now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r>
                      <a:rPr lang="en-US" sz="1800" i="1" baseline="30000"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𝑦</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 </m:t>
                    </m:r>
                    <m:r>
                      <a:rPr lang="en-US" sz="1800" i="1" dirty="0" err="1">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𝑔𝑜𝑡𝑜</m:t>
                    </m:r>
                    <m:r>
                      <a:rPr lang="en-US" sz="1800" i="1" dirty="0">
                        <a:latin typeface="Cambria Math" panose="02040503050406030204" pitchFamily="18" charset="0"/>
                        <a:cs typeface="Calibri" panose="020F0502020204030204" pitchFamily="34" charset="0"/>
                      </a:rPr>
                      <m:t> 3;</m:t>
                    </m:r>
                  </m:oMath>
                </a14:m>
                <a:endParaRPr lang="en-US" sz="1600" dirty="0">
                  <a:latin typeface="Calibri" panose="020F0502020204030204" pitchFamily="34" charset="0"/>
                  <a:cs typeface="Calibri" panose="020F0502020204030204" pitchFamily="34" charset="0"/>
                </a:endParaRPr>
              </a:p>
            </p:txBody>
          </p:sp>
        </mc:Choice>
        <mc:Fallback>
          <p:sp>
            <p:nvSpPr>
              <p:cNvPr id="89093" name="Rectangle 3"/>
              <p:cNvSpPr>
                <a:spLocks noGrp="1" noRot="1" noChangeAspect="1" noMove="1" noResize="1" noEditPoints="1" noAdjustHandles="1" noChangeArrowheads="1" noChangeShapeType="1" noTextEdit="1"/>
              </p:cNvSpPr>
              <p:nvPr>
                <p:ph type="body" idx="1"/>
              </p:nvPr>
            </p:nvSpPr>
            <p:spPr>
              <a:xfrm>
                <a:off x="533400" y="1752600"/>
                <a:ext cx="8229600" cy="4724400"/>
              </a:xfrm>
              <a:blipFill>
                <a:blip r:embed="rId2"/>
                <a:stretch>
                  <a:fillRect l="-924" t="-80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−1=23∙5.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 </m:t>
                    </m:r>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65 = 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5926"/>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82524540"/>
              </p:ext>
            </p:extLst>
          </p:nvPr>
        </p:nvGraphicFramePr>
        <p:xfrm>
          <a:off x="2286000" y="3200400"/>
          <a:ext cx="4114800" cy="11125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a:solidFill>
                            <a:schemeClr val="tx1"/>
                          </a:solidFill>
                          <a:latin typeface="Calibri" panose="020F0502020204030204" pitchFamily="34" charset="0"/>
                          <a:cs typeface="Calibri" panose="020F0502020204030204" pitchFamily="34" charset="0"/>
                        </a:rPr>
                        <a:t>m</a:t>
                      </a:r>
                    </a:p>
                  </a:txBody>
                  <a:tcPr/>
                </a:tc>
                <a:tc>
                  <a:txBody>
                    <a:bodyPr/>
                    <a:lstStyle/>
                    <a:p>
                      <a:pPr algn="r"/>
                      <a:r>
                        <a:rPr lang="en-US">
                          <a:solidFill>
                            <a:schemeClr val="tx1"/>
                          </a:solidFill>
                          <a:latin typeface="Calibri" panose="020F0502020204030204" pitchFamily="34" charset="0"/>
                          <a:cs typeface="Calibri" panose="020F0502020204030204" pitchFamily="34" charset="0"/>
                        </a:rPr>
                        <a:t>t</a:t>
                      </a:r>
                    </a:p>
                  </a:txBody>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a:solidFill>
                            <a:schemeClr val="tx1"/>
                          </a:solidFill>
                          <a:latin typeface="Calibri" panose="020F0502020204030204" pitchFamily="34" charset="0"/>
                          <a:cs typeface="Calibri" panose="020F0502020204030204" pitchFamily="34" charset="0"/>
                        </a:rPr>
                        <a:t>r</a:t>
                      </a:r>
                    </a:p>
                  </a:txBody>
                  <a:tcPr/>
                </a:tc>
                <a:tc>
                  <a:txBody>
                    <a:bodyPr/>
                    <a:lstStyle/>
                    <a:p>
                      <a:pPr algn="r"/>
                      <a:r>
                        <a:rPr lang="en-US">
                          <a:solidFill>
                            <a:schemeClr val="tx1"/>
                          </a:solidFill>
                          <a:latin typeface="Calibri" panose="020F0502020204030204" pitchFamily="34" charset="0"/>
                          <a:cs typeface="Calibri" panose="020F0502020204030204" pitchFamily="34" charset="0"/>
                        </a:rPr>
                        <a:t>x</a:t>
                      </a:r>
                    </a:p>
                  </a:txBody>
                  <a:tcPr/>
                </a:tc>
                <a:tc>
                  <a:txBody>
                    <a:bodyPr/>
                    <a:lstStyle/>
                    <a:p>
                      <a:pPr algn="r"/>
                      <a:r>
                        <a:rPr lang="en-US">
                          <a:solidFill>
                            <a:schemeClr val="tx1"/>
                          </a:solidFill>
                          <a:latin typeface="Calibri" panose="020F0502020204030204" pitchFamily="34" charset="0"/>
                          <a:cs typeface="Calibri" panose="020F0502020204030204" pitchFamily="34" charset="0"/>
                        </a:rPr>
                        <a:t>b</a:t>
                      </a:r>
                    </a:p>
                  </a:txBody>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480560"/>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132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480560"/>
                <a:ext cx="8229600" cy="685800"/>
              </a:xfrm>
              <a:prstGeom prst="rect">
                <a:avLst/>
              </a:prstGeom>
              <a:blipFill>
                <a:blip r:embed="rId3"/>
                <a:stretch>
                  <a:fillRect l="-616" t="-3571"/>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72620</TotalTime>
  <Words>12163</Words>
  <Application>Microsoft Macintosh PowerPoint</Application>
  <PresentationFormat>Letter Paper (8.5x11 in)</PresentationFormat>
  <Paragraphs>1186</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Exponentiation and Timing</vt:lpstr>
      <vt:lpstr>Montgomery Exponentiation and Timing</vt:lpstr>
      <vt:lpstr>Montgomery Example</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4012</cp:revision>
  <cp:lastPrinted>2025-04-22T00:46:11Z</cp:lastPrinted>
  <dcterms:created xsi:type="dcterms:W3CDTF">2013-03-13T03:43:13Z</dcterms:created>
  <dcterms:modified xsi:type="dcterms:W3CDTF">2025-04-22T22:12:27Z</dcterms:modified>
</cp:coreProperties>
</file>